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680" r:id="rId2"/>
    <p:sldId id="662" r:id="rId3"/>
    <p:sldId id="282" r:id="rId4"/>
    <p:sldId id="298" r:id="rId5"/>
    <p:sldId id="281" r:id="rId6"/>
    <p:sldId id="681" r:id="rId7"/>
    <p:sldId id="682" r:id="rId8"/>
    <p:sldId id="302" r:id="rId9"/>
    <p:sldId id="673" r:id="rId10"/>
    <p:sldId id="674" r:id="rId11"/>
    <p:sldId id="675" r:id="rId12"/>
    <p:sldId id="677" r:id="rId13"/>
    <p:sldId id="679" r:id="rId14"/>
    <p:sldId id="685" r:id="rId15"/>
    <p:sldId id="684" r:id="rId16"/>
    <p:sldId id="686" r:id="rId17"/>
    <p:sldId id="690" r:id="rId18"/>
    <p:sldId id="687" r:id="rId19"/>
    <p:sldId id="688" r:id="rId20"/>
    <p:sldId id="6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0"/>
    <p:restoredTop sz="81776"/>
  </p:normalViewPr>
  <p:slideViewPr>
    <p:cSldViewPr snapToGrid="0">
      <p:cViewPr varScale="1">
        <p:scale>
          <a:sx n="91" d="100"/>
          <a:sy n="91" d="100"/>
        </p:scale>
        <p:origin x="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853E0-5810-0946-B335-03EB133D332A}" type="doc">
      <dgm:prSet loTypeId="urn:microsoft.com/office/officeart/2005/8/layout/radial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21640D0-5252-D449-B41A-3133FED35E35}">
      <dgm:prSet phldrT="[Text]" custT="1"/>
      <dgm:spPr/>
      <dgm:t>
        <a:bodyPr/>
        <a:lstStyle/>
        <a:p>
          <a:r>
            <a:rPr lang="en-US" sz="1400" b="1" dirty="0"/>
            <a:t>Foundation Model</a:t>
          </a:r>
        </a:p>
      </dgm:t>
    </dgm:pt>
    <dgm:pt modelId="{9E6D43E9-AA36-5C49-99DF-AC155EBE3295}" type="parTrans" cxnId="{42E8A722-E619-F340-B086-04D520EDF0C5}">
      <dgm:prSet/>
      <dgm:spPr/>
      <dgm:t>
        <a:bodyPr/>
        <a:lstStyle/>
        <a:p>
          <a:endParaRPr lang="en-US"/>
        </a:p>
      </dgm:t>
    </dgm:pt>
    <dgm:pt modelId="{BA9CFCB1-4447-9F4F-8996-87CAA7C6FE12}" type="sibTrans" cxnId="{42E8A722-E619-F340-B086-04D520EDF0C5}">
      <dgm:prSet/>
      <dgm:spPr/>
      <dgm:t>
        <a:bodyPr/>
        <a:lstStyle/>
        <a:p>
          <a:endParaRPr lang="en-US"/>
        </a:p>
      </dgm:t>
    </dgm:pt>
    <dgm:pt modelId="{EBCE658E-0853-F24F-85DA-024559E298C8}">
      <dgm:prSet phldrT="[Text]" custT="1"/>
      <dgm:spPr/>
      <dgm:t>
        <a:bodyPr/>
        <a:lstStyle/>
        <a:p>
          <a:r>
            <a:rPr lang="en-US" sz="1800" dirty="0"/>
            <a:t>Bedrock</a:t>
          </a:r>
        </a:p>
      </dgm:t>
    </dgm:pt>
    <dgm:pt modelId="{33D211CD-FE52-3E40-BBB0-EEF0FA16824F}" type="parTrans" cxnId="{058A2940-C3AC-F14B-B9D7-6CFC97300F7E}">
      <dgm:prSet/>
      <dgm:spPr/>
      <dgm:t>
        <a:bodyPr/>
        <a:lstStyle/>
        <a:p>
          <a:endParaRPr lang="en-US"/>
        </a:p>
      </dgm:t>
    </dgm:pt>
    <dgm:pt modelId="{F0866DD6-A5A5-FD49-8FD1-A0D548D4E97D}" type="sibTrans" cxnId="{058A2940-C3AC-F14B-B9D7-6CFC97300F7E}">
      <dgm:prSet/>
      <dgm:spPr/>
      <dgm:t>
        <a:bodyPr/>
        <a:lstStyle/>
        <a:p>
          <a:endParaRPr lang="en-US"/>
        </a:p>
      </dgm:t>
    </dgm:pt>
    <dgm:pt modelId="{EAC757D5-CF3E-9B48-8621-CE6D53A6DF3D}">
      <dgm:prSet phldrT="[Text]" custT="1"/>
      <dgm:spPr/>
      <dgm:t>
        <a:bodyPr/>
        <a:lstStyle/>
        <a:p>
          <a:r>
            <a:rPr lang="en-US" sz="1800" dirty="0" err="1"/>
            <a:t>Huggingface</a:t>
          </a:r>
          <a:endParaRPr lang="en-US" sz="1800" dirty="0"/>
        </a:p>
      </dgm:t>
    </dgm:pt>
    <dgm:pt modelId="{BF75081D-FFB0-F244-B483-20BBDE79FE49}" type="parTrans" cxnId="{C0DC97CC-B1AF-B04F-8710-39A5A385D481}">
      <dgm:prSet/>
      <dgm:spPr/>
      <dgm:t>
        <a:bodyPr/>
        <a:lstStyle/>
        <a:p>
          <a:endParaRPr lang="en-US"/>
        </a:p>
      </dgm:t>
    </dgm:pt>
    <dgm:pt modelId="{73B3A95E-4FD0-AF47-94F8-DF1E7107A463}" type="sibTrans" cxnId="{C0DC97CC-B1AF-B04F-8710-39A5A385D481}">
      <dgm:prSet/>
      <dgm:spPr/>
      <dgm:t>
        <a:bodyPr/>
        <a:lstStyle/>
        <a:p>
          <a:endParaRPr lang="en-US"/>
        </a:p>
      </dgm:t>
    </dgm:pt>
    <dgm:pt modelId="{748C8B7D-D8E6-0E44-B9CD-08006AF8BDAA}">
      <dgm:prSet phldrT="[Text]"/>
      <dgm:spPr/>
      <dgm:t>
        <a:bodyPr/>
        <a:lstStyle/>
        <a:p>
          <a:r>
            <a:rPr lang="en-US" b="1" dirty="0" err="1"/>
            <a:t>VectorDB</a:t>
          </a:r>
          <a:endParaRPr lang="en-US" b="1" dirty="0"/>
        </a:p>
      </dgm:t>
    </dgm:pt>
    <dgm:pt modelId="{1AEBBD35-A201-0343-B9B3-07C60673375C}" type="parTrans" cxnId="{F7B64828-D7C7-0345-B41B-B6C9E060D676}">
      <dgm:prSet/>
      <dgm:spPr/>
      <dgm:t>
        <a:bodyPr/>
        <a:lstStyle/>
        <a:p>
          <a:endParaRPr lang="en-US"/>
        </a:p>
      </dgm:t>
    </dgm:pt>
    <dgm:pt modelId="{24A72165-7F00-C940-A64D-CDAB747806AE}" type="sibTrans" cxnId="{F7B64828-D7C7-0345-B41B-B6C9E060D676}">
      <dgm:prSet/>
      <dgm:spPr/>
      <dgm:t>
        <a:bodyPr/>
        <a:lstStyle/>
        <a:p>
          <a:endParaRPr lang="en-US"/>
        </a:p>
      </dgm:t>
    </dgm:pt>
    <dgm:pt modelId="{B8170FE0-AEF8-0C47-8D3B-A6D29AC62241}">
      <dgm:prSet phldrT="[Text]" custT="1"/>
      <dgm:spPr/>
      <dgm:t>
        <a:bodyPr/>
        <a:lstStyle/>
        <a:p>
          <a:r>
            <a:rPr lang="en-US" sz="1800" dirty="0" err="1"/>
            <a:t>Faiss</a:t>
          </a:r>
          <a:endParaRPr lang="en-US" sz="1800" dirty="0"/>
        </a:p>
      </dgm:t>
    </dgm:pt>
    <dgm:pt modelId="{A6D65FB1-2A4B-3543-A52D-7801EAD661E2}" type="parTrans" cxnId="{9A5C2937-0D2B-B54E-A107-A381396B9A5D}">
      <dgm:prSet/>
      <dgm:spPr/>
      <dgm:t>
        <a:bodyPr/>
        <a:lstStyle/>
        <a:p>
          <a:endParaRPr lang="en-US"/>
        </a:p>
      </dgm:t>
    </dgm:pt>
    <dgm:pt modelId="{6029EF80-F041-9440-93D8-A02D04A08F08}" type="sibTrans" cxnId="{9A5C2937-0D2B-B54E-A107-A381396B9A5D}">
      <dgm:prSet/>
      <dgm:spPr/>
      <dgm:t>
        <a:bodyPr/>
        <a:lstStyle/>
        <a:p>
          <a:endParaRPr lang="en-US"/>
        </a:p>
      </dgm:t>
    </dgm:pt>
    <dgm:pt modelId="{DF58E1EA-7120-3C4F-91EF-F5EDB24E5D1B}">
      <dgm:prSet phldrT="[Text]" custT="1"/>
      <dgm:spPr/>
      <dgm:t>
        <a:bodyPr/>
        <a:lstStyle/>
        <a:p>
          <a:r>
            <a:rPr lang="en-US" sz="1800" dirty="0"/>
            <a:t>Milvus</a:t>
          </a:r>
        </a:p>
      </dgm:t>
    </dgm:pt>
    <dgm:pt modelId="{9F81F800-17B0-4E4F-98B1-865853F28EB5}" type="parTrans" cxnId="{180639F7-1486-D34F-B81F-1D4E3D1038B9}">
      <dgm:prSet/>
      <dgm:spPr/>
      <dgm:t>
        <a:bodyPr/>
        <a:lstStyle/>
        <a:p>
          <a:endParaRPr lang="en-US"/>
        </a:p>
      </dgm:t>
    </dgm:pt>
    <dgm:pt modelId="{BB4C9C57-2303-8F47-A041-E5F618E6CA48}" type="sibTrans" cxnId="{180639F7-1486-D34F-B81F-1D4E3D1038B9}">
      <dgm:prSet/>
      <dgm:spPr/>
      <dgm:t>
        <a:bodyPr/>
        <a:lstStyle/>
        <a:p>
          <a:endParaRPr lang="en-US"/>
        </a:p>
      </dgm:t>
    </dgm:pt>
    <dgm:pt modelId="{A6E3D46A-C3E7-C447-8A07-44FDC1D07445}">
      <dgm:prSet phldrT="[Text]"/>
      <dgm:spPr/>
      <dgm:t>
        <a:bodyPr/>
        <a:lstStyle/>
        <a:p>
          <a:r>
            <a:rPr lang="en-US" b="1" dirty="0"/>
            <a:t>Data Sources</a:t>
          </a:r>
        </a:p>
      </dgm:t>
    </dgm:pt>
    <dgm:pt modelId="{BB711DF4-D893-7F4A-91D0-EDCB45B097BC}" type="parTrans" cxnId="{EE1DE044-AB06-A94B-9736-AC240015F09E}">
      <dgm:prSet/>
      <dgm:spPr/>
      <dgm:t>
        <a:bodyPr/>
        <a:lstStyle/>
        <a:p>
          <a:endParaRPr lang="en-US"/>
        </a:p>
      </dgm:t>
    </dgm:pt>
    <dgm:pt modelId="{4EC5B91E-6C0D-114D-B6D6-A1815FDF7893}" type="sibTrans" cxnId="{EE1DE044-AB06-A94B-9736-AC240015F09E}">
      <dgm:prSet/>
      <dgm:spPr/>
      <dgm:t>
        <a:bodyPr/>
        <a:lstStyle/>
        <a:p>
          <a:endParaRPr lang="en-US"/>
        </a:p>
      </dgm:t>
    </dgm:pt>
    <dgm:pt modelId="{301ECC74-60AE-1843-A9C5-D7449F2D55D9}">
      <dgm:prSet phldrT="[Text]" custT="1"/>
      <dgm:spPr/>
      <dgm:t>
        <a:bodyPr/>
        <a:lstStyle/>
        <a:p>
          <a:r>
            <a:rPr lang="en-US" sz="1800" dirty="0"/>
            <a:t>S3 Folder</a:t>
          </a:r>
        </a:p>
      </dgm:t>
    </dgm:pt>
    <dgm:pt modelId="{6D96374D-061E-944F-98ED-761053C1DC13}" type="parTrans" cxnId="{68BDA559-8478-CB47-9364-9961E242F599}">
      <dgm:prSet/>
      <dgm:spPr/>
      <dgm:t>
        <a:bodyPr/>
        <a:lstStyle/>
        <a:p>
          <a:endParaRPr lang="en-US"/>
        </a:p>
      </dgm:t>
    </dgm:pt>
    <dgm:pt modelId="{F63A474A-7AD4-7544-BE35-6F3B9CF81588}" type="sibTrans" cxnId="{68BDA559-8478-CB47-9364-9961E242F599}">
      <dgm:prSet/>
      <dgm:spPr/>
      <dgm:t>
        <a:bodyPr/>
        <a:lstStyle/>
        <a:p>
          <a:endParaRPr lang="en-US"/>
        </a:p>
      </dgm:t>
    </dgm:pt>
    <dgm:pt modelId="{242DA1E9-5E42-554D-B2A2-C5A99078C356}">
      <dgm:prSet phldrT="[Text]" custT="1"/>
      <dgm:spPr/>
      <dgm:t>
        <a:bodyPr/>
        <a:lstStyle/>
        <a:p>
          <a:r>
            <a:rPr lang="en-US" sz="1800" dirty="0"/>
            <a:t>Local Folder</a:t>
          </a:r>
        </a:p>
      </dgm:t>
    </dgm:pt>
    <dgm:pt modelId="{7B3D4D0C-1C11-4042-90D0-BA0839E69C5B}" type="parTrans" cxnId="{58528561-F850-E349-9049-EA8A781D9946}">
      <dgm:prSet/>
      <dgm:spPr/>
      <dgm:t>
        <a:bodyPr/>
        <a:lstStyle/>
        <a:p>
          <a:endParaRPr lang="en-US"/>
        </a:p>
      </dgm:t>
    </dgm:pt>
    <dgm:pt modelId="{706DC87C-5964-5B4B-862D-26C083043FCF}" type="sibTrans" cxnId="{58528561-F850-E349-9049-EA8A781D9946}">
      <dgm:prSet/>
      <dgm:spPr/>
      <dgm:t>
        <a:bodyPr/>
        <a:lstStyle/>
        <a:p>
          <a:endParaRPr lang="en-US"/>
        </a:p>
      </dgm:t>
    </dgm:pt>
    <dgm:pt modelId="{D80AE42F-42BE-914B-B782-3FFABA721504}">
      <dgm:prSet phldrT="[Text]" custT="1"/>
      <dgm:spPr/>
      <dgm:t>
        <a:bodyPr/>
        <a:lstStyle/>
        <a:p>
          <a:r>
            <a:rPr lang="en-US" sz="1800" dirty="0" err="1"/>
            <a:t>vLLM</a:t>
          </a:r>
          <a:r>
            <a:rPr lang="en-US" sz="1800" dirty="0"/>
            <a:t> - Fast Infer</a:t>
          </a:r>
        </a:p>
      </dgm:t>
    </dgm:pt>
    <dgm:pt modelId="{14D8B6E7-1B2B-EB46-9D2F-116EA8BEBEF8}" type="parTrans" cxnId="{506A957E-30CA-7C4B-A55F-81EBAE5E990D}">
      <dgm:prSet/>
      <dgm:spPr/>
      <dgm:t>
        <a:bodyPr/>
        <a:lstStyle/>
        <a:p>
          <a:endParaRPr lang="en-US"/>
        </a:p>
      </dgm:t>
    </dgm:pt>
    <dgm:pt modelId="{529AE274-D1DA-8B4C-923F-EFEA396769CF}" type="sibTrans" cxnId="{506A957E-30CA-7C4B-A55F-81EBAE5E990D}">
      <dgm:prSet/>
      <dgm:spPr/>
      <dgm:t>
        <a:bodyPr/>
        <a:lstStyle/>
        <a:p>
          <a:endParaRPr lang="en-US"/>
        </a:p>
      </dgm:t>
    </dgm:pt>
    <dgm:pt modelId="{A9EF96CC-D304-904E-9210-7B7BCB11C9C5}">
      <dgm:prSet phldrT="[Text]" custT="1"/>
      <dgm:spPr/>
      <dgm:t>
        <a:bodyPr/>
        <a:lstStyle/>
        <a:p>
          <a:r>
            <a:rPr lang="en-US" sz="1800" dirty="0"/>
            <a:t>OpenAI</a:t>
          </a:r>
        </a:p>
      </dgm:t>
    </dgm:pt>
    <dgm:pt modelId="{54633484-843F-8E4C-A7AE-54AEE8455148}" type="parTrans" cxnId="{7013FF86-2398-384D-8560-91CFFD613909}">
      <dgm:prSet/>
      <dgm:spPr/>
      <dgm:t>
        <a:bodyPr/>
        <a:lstStyle/>
        <a:p>
          <a:endParaRPr lang="en-US"/>
        </a:p>
      </dgm:t>
    </dgm:pt>
    <dgm:pt modelId="{0B5C837E-9EF6-1240-B1C7-781C5F252BF9}" type="sibTrans" cxnId="{7013FF86-2398-384D-8560-91CFFD613909}">
      <dgm:prSet/>
      <dgm:spPr/>
      <dgm:t>
        <a:bodyPr/>
        <a:lstStyle/>
        <a:p>
          <a:endParaRPr lang="en-US"/>
        </a:p>
      </dgm:t>
    </dgm:pt>
    <dgm:pt modelId="{B634BB59-EAD1-0047-8B35-4737CBA2805B}">
      <dgm:prSet phldrT="[Text]" custT="1"/>
      <dgm:spPr/>
      <dgm:t>
        <a:bodyPr/>
        <a:lstStyle/>
        <a:p>
          <a:r>
            <a:rPr lang="en-US" sz="1800" dirty="0"/>
            <a:t>Web URL</a:t>
          </a:r>
        </a:p>
      </dgm:t>
    </dgm:pt>
    <dgm:pt modelId="{D12E688E-8109-CB4C-9EFB-C367F7844F4F}" type="parTrans" cxnId="{8A1281BB-9543-F846-A2AC-BDFCF9128661}">
      <dgm:prSet/>
      <dgm:spPr/>
      <dgm:t>
        <a:bodyPr/>
        <a:lstStyle/>
        <a:p>
          <a:endParaRPr lang="en-US"/>
        </a:p>
      </dgm:t>
    </dgm:pt>
    <dgm:pt modelId="{238D7CA2-F08D-B247-9D94-1D04D985478F}" type="sibTrans" cxnId="{8A1281BB-9543-F846-A2AC-BDFCF9128661}">
      <dgm:prSet/>
      <dgm:spPr/>
      <dgm:t>
        <a:bodyPr/>
        <a:lstStyle/>
        <a:p>
          <a:endParaRPr lang="en-US"/>
        </a:p>
      </dgm:t>
    </dgm:pt>
    <dgm:pt modelId="{C631E473-912F-2644-A0F7-3821BB8B6E59}">
      <dgm:prSet phldrT="[Text]"/>
      <dgm:spPr/>
      <dgm:t>
        <a:bodyPr/>
        <a:lstStyle/>
        <a:p>
          <a:r>
            <a:rPr lang="en-US" b="1" dirty="0"/>
            <a:t>Evaluation</a:t>
          </a:r>
        </a:p>
      </dgm:t>
    </dgm:pt>
    <dgm:pt modelId="{C9C1713E-43D2-4347-8434-F6674DFAAE2B}" type="parTrans" cxnId="{B7553498-2A4B-7E43-AC4E-1E6F07ADBF43}">
      <dgm:prSet/>
      <dgm:spPr/>
      <dgm:t>
        <a:bodyPr/>
        <a:lstStyle/>
        <a:p>
          <a:endParaRPr lang="en-US"/>
        </a:p>
      </dgm:t>
    </dgm:pt>
    <dgm:pt modelId="{7A06717F-B337-204A-B5C1-92DE70162A5B}" type="sibTrans" cxnId="{B7553498-2A4B-7E43-AC4E-1E6F07ADBF43}">
      <dgm:prSet/>
      <dgm:spPr/>
      <dgm:t>
        <a:bodyPr/>
        <a:lstStyle/>
        <a:p>
          <a:endParaRPr lang="en-US"/>
        </a:p>
      </dgm:t>
    </dgm:pt>
    <dgm:pt modelId="{241F6921-4FE4-554B-95E0-AD50CE519727}">
      <dgm:prSet phldrT="[Text]" custT="1"/>
      <dgm:spPr/>
      <dgm:t>
        <a:bodyPr/>
        <a:lstStyle/>
        <a:p>
          <a:r>
            <a:rPr lang="en-US" sz="1800" dirty="0"/>
            <a:t>Exact Match</a:t>
          </a:r>
        </a:p>
      </dgm:t>
    </dgm:pt>
    <dgm:pt modelId="{B6ADD5C8-3E0B-7C49-9E7E-C081F277EC4A}" type="parTrans" cxnId="{7012F7B1-43C4-0D47-9BE0-1EE782F0A5D1}">
      <dgm:prSet/>
      <dgm:spPr/>
      <dgm:t>
        <a:bodyPr/>
        <a:lstStyle/>
        <a:p>
          <a:endParaRPr lang="en-US"/>
        </a:p>
      </dgm:t>
    </dgm:pt>
    <dgm:pt modelId="{BD1DDA9E-098D-E949-BE52-686DD8CB399B}" type="sibTrans" cxnId="{7012F7B1-43C4-0D47-9BE0-1EE782F0A5D1}">
      <dgm:prSet/>
      <dgm:spPr/>
      <dgm:t>
        <a:bodyPr/>
        <a:lstStyle/>
        <a:p>
          <a:endParaRPr lang="en-US"/>
        </a:p>
      </dgm:t>
    </dgm:pt>
    <dgm:pt modelId="{5EE9F9CC-540C-174F-996E-8105EC12FECC}">
      <dgm:prSet phldrT="[Text]" custT="1"/>
      <dgm:spPr/>
      <dgm:t>
        <a:bodyPr/>
        <a:lstStyle/>
        <a:p>
          <a:r>
            <a:rPr lang="en-US" sz="1800" dirty="0"/>
            <a:t>Bleu</a:t>
          </a:r>
        </a:p>
      </dgm:t>
    </dgm:pt>
    <dgm:pt modelId="{49064990-B775-864D-AEF6-09BEEA89F394}" type="parTrans" cxnId="{B51D7C19-E1FF-844B-A127-74DD2FF6B8F2}">
      <dgm:prSet/>
      <dgm:spPr/>
      <dgm:t>
        <a:bodyPr/>
        <a:lstStyle/>
        <a:p>
          <a:endParaRPr lang="en-US"/>
        </a:p>
      </dgm:t>
    </dgm:pt>
    <dgm:pt modelId="{AA3AC9F2-6DD2-AF45-9412-12C95A913B12}" type="sibTrans" cxnId="{B51D7C19-E1FF-844B-A127-74DD2FF6B8F2}">
      <dgm:prSet/>
      <dgm:spPr/>
      <dgm:t>
        <a:bodyPr/>
        <a:lstStyle/>
        <a:p>
          <a:endParaRPr lang="en-US"/>
        </a:p>
      </dgm:t>
    </dgm:pt>
    <dgm:pt modelId="{4214E325-63D7-B04E-A00A-9DADB7DC2996}">
      <dgm:prSet phldrT="[Text]" custT="1"/>
      <dgm:spPr/>
      <dgm:t>
        <a:bodyPr/>
        <a:lstStyle/>
        <a:p>
          <a:r>
            <a:rPr lang="en-US" sz="1800" dirty="0" err="1"/>
            <a:t>etc</a:t>
          </a:r>
          <a:endParaRPr lang="en-US" sz="1800" dirty="0"/>
        </a:p>
      </dgm:t>
    </dgm:pt>
    <dgm:pt modelId="{E9E5E1EF-6046-B245-A14F-95B08016DDAD}" type="parTrans" cxnId="{6BAAAA90-11DB-364F-8449-7384B335C4CD}">
      <dgm:prSet/>
      <dgm:spPr/>
      <dgm:t>
        <a:bodyPr/>
        <a:lstStyle/>
        <a:p>
          <a:endParaRPr lang="en-US"/>
        </a:p>
      </dgm:t>
    </dgm:pt>
    <dgm:pt modelId="{AA4DDB19-6A59-B44A-A5B2-9242A32FF03D}" type="sibTrans" cxnId="{6BAAAA90-11DB-364F-8449-7384B335C4CD}">
      <dgm:prSet/>
      <dgm:spPr/>
      <dgm:t>
        <a:bodyPr/>
        <a:lstStyle/>
        <a:p>
          <a:endParaRPr lang="en-US"/>
        </a:p>
      </dgm:t>
    </dgm:pt>
    <dgm:pt modelId="{1C10AB32-A5A5-1548-99FE-CA88FA58752C}">
      <dgm:prSet phldrT="[Text]" custT="1"/>
      <dgm:spPr/>
      <dgm:t>
        <a:bodyPr/>
        <a:lstStyle/>
        <a:p>
          <a:r>
            <a:rPr lang="en-US" sz="1800" dirty="0"/>
            <a:t>Local checkpoint</a:t>
          </a:r>
        </a:p>
      </dgm:t>
    </dgm:pt>
    <dgm:pt modelId="{70D78C48-5364-EB4B-99E8-05A4A6182AF7}" type="parTrans" cxnId="{66DEDE77-F356-0248-8902-88EBAE72CF9F}">
      <dgm:prSet/>
      <dgm:spPr/>
      <dgm:t>
        <a:bodyPr/>
        <a:lstStyle/>
        <a:p>
          <a:endParaRPr lang="en-US"/>
        </a:p>
      </dgm:t>
    </dgm:pt>
    <dgm:pt modelId="{58FF5DF2-7BD3-D74A-92FB-A5A68CA20520}" type="sibTrans" cxnId="{66DEDE77-F356-0248-8902-88EBAE72CF9F}">
      <dgm:prSet/>
      <dgm:spPr/>
      <dgm:t>
        <a:bodyPr/>
        <a:lstStyle/>
        <a:p>
          <a:endParaRPr lang="en-US"/>
        </a:p>
      </dgm:t>
    </dgm:pt>
    <dgm:pt modelId="{074C010C-B623-3741-9163-32EA1BA7C3B0}" type="pres">
      <dgm:prSet presAssocID="{416853E0-5810-0946-B335-03EB133D332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1F73375-56BC-6B42-AA70-9C8600A361E9}" type="pres">
      <dgm:prSet presAssocID="{416853E0-5810-0946-B335-03EB133D332A}" presName="cycle" presStyleCnt="0"/>
      <dgm:spPr/>
    </dgm:pt>
    <dgm:pt modelId="{27FF0243-66A7-EB4A-9AC8-A63F24B0907A}" type="pres">
      <dgm:prSet presAssocID="{416853E0-5810-0946-B335-03EB133D332A}" presName="centerShape" presStyleCnt="0"/>
      <dgm:spPr/>
    </dgm:pt>
    <dgm:pt modelId="{861D0187-2B36-9940-A43A-08D655BA9F1F}" type="pres">
      <dgm:prSet presAssocID="{416853E0-5810-0946-B335-03EB133D332A}" presName="connSite" presStyleLbl="node1" presStyleIdx="0" presStyleCnt="5"/>
      <dgm:spPr/>
    </dgm:pt>
    <dgm:pt modelId="{D929CB7A-52C9-0041-95D3-236CA01665EE}" type="pres">
      <dgm:prSet presAssocID="{416853E0-5810-0946-B335-03EB133D332A}" presName="visible" presStyleLbl="node1" presStyleIdx="0" presStyleCnt="5" custFlipHor="1" custScaleX="8613" custScaleY="2237"/>
      <dgm:spPr/>
    </dgm:pt>
    <dgm:pt modelId="{5820BFB8-A1D5-B441-91C8-5DD7A06F1DF0}" type="pres">
      <dgm:prSet presAssocID="{9E6D43E9-AA36-5C49-99DF-AC155EBE3295}" presName="Name25" presStyleLbl="parChTrans1D1" presStyleIdx="0" presStyleCnt="4"/>
      <dgm:spPr/>
    </dgm:pt>
    <dgm:pt modelId="{E8F3DAC7-028F-FD41-967A-740B724E4CE0}" type="pres">
      <dgm:prSet presAssocID="{821640D0-5252-D449-B41A-3133FED35E35}" presName="node" presStyleCnt="0"/>
      <dgm:spPr/>
    </dgm:pt>
    <dgm:pt modelId="{E3C1BE6D-D6E3-224D-8A88-0979806C1328}" type="pres">
      <dgm:prSet presAssocID="{821640D0-5252-D449-B41A-3133FED35E35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DEC3AF4F-0A0D-4642-BCCB-49A439B0CD8B}" type="pres">
      <dgm:prSet presAssocID="{821640D0-5252-D449-B41A-3133FED35E35}" presName="childNode" presStyleLbl="revTx" presStyleIdx="0" presStyleCnt="4">
        <dgm:presLayoutVars>
          <dgm:bulletEnabled val="1"/>
        </dgm:presLayoutVars>
      </dgm:prSet>
      <dgm:spPr/>
    </dgm:pt>
    <dgm:pt modelId="{84C67CD4-3177-7346-8E15-4943ECB1DAA9}" type="pres">
      <dgm:prSet presAssocID="{1AEBBD35-A201-0343-B9B3-07C60673375C}" presName="Name25" presStyleLbl="parChTrans1D1" presStyleIdx="1" presStyleCnt="4"/>
      <dgm:spPr/>
    </dgm:pt>
    <dgm:pt modelId="{1A0FCE17-10BA-E243-BDCE-9539FA3B4BC8}" type="pres">
      <dgm:prSet presAssocID="{748C8B7D-D8E6-0E44-B9CD-08006AF8BDAA}" presName="node" presStyleCnt="0"/>
      <dgm:spPr/>
    </dgm:pt>
    <dgm:pt modelId="{2DA221E3-B7DD-9149-AEC6-C2B3068BAA4F}" type="pres">
      <dgm:prSet presAssocID="{748C8B7D-D8E6-0E44-B9CD-08006AF8BDAA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609BEA00-4496-2143-A157-6B53E5FC67D5}" type="pres">
      <dgm:prSet presAssocID="{748C8B7D-D8E6-0E44-B9CD-08006AF8BDAA}" presName="childNode" presStyleLbl="revTx" presStyleIdx="1" presStyleCnt="4">
        <dgm:presLayoutVars>
          <dgm:bulletEnabled val="1"/>
        </dgm:presLayoutVars>
      </dgm:prSet>
      <dgm:spPr/>
    </dgm:pt>
    <dgm:pt modelId="{D992C219-DA8F-D448-87E7-C21CD7A3A75A}" type="pres">
      <dgm:prSet presAssocID="{BB711DF4-D893-7F4A-91D0-EDCB45B097BC}" presName="Name25" presStyleLbl="parChTrans1D1" presStyleIdx="2" presStyleCnt="4"/>
      <dgm:spPr/>
    </dgm:pt>
    <dgm:pt modelId="{7C3D7B47-3923-AA4B-9C9B-3104AD714358}" type="pres">
      <dgm:prSet presAssocID="{A6E3D46A-C3E7-C447-8A07-44FDC1D07445}" presName="node" presStyleCnt="0"/>
      <dgm:spPr/>
    </dgm:pt>
    <dgm:pt modelId="{1F1DE400-C76D-9449-AB50-4D78757DC169}" type="pres">
      <dgm:prSet presAssocID="{A6E3D46A-C3E7-C447-8A07-44FDC1D07445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C8166F41-4B50-F147-8805-6861C01A40B1}" type="pres">
      <dgm:prSet presAssocID="{A6E3D46A-C3E7-C447-8A07-44FDC1D07445}" presName="childNode" presStyleLbl="revTx" presStyleIdx="2" presStyleCnt="4">
        <dgm:presLayoutVars>
          <dgm:bulletEnabled val="1"/>
        </dgm:presLayoutVars>
      </dgm:prSet>
      <dgm:spPr/>
    </dgm:pt>
    <dgm:pt modelId="{52676BE7-2444-C640-95DF-1B47711B8A8F}" type="pres">
      <dgm:prSet presAssocID="{C9C1713E-43D2-4347-8434-F6674DFAAE2B}" presName="Name25" presStyleLbl="parChTrans1D1" presStyleIdx="3" presStyleCnt="4"/>
      <dgm:spPr/>
    </dgm:pt>
    <dgm:pt modelId="{87003941-43A3-AA44-8B38-BD7CFE2207F0}" type="pres">
      <dgm:prSet presAssocID="{C631E473-912F-2644-A0F7-3821BB8B6E59}" presName="node" presStyleCnt="0"/>
      <dgm:spPr/>
    </dgm:pt>
    <dgm:pt modelId="{5FF913D6-209A-6C48-B6B0-BD0811C6F869}" type="pres">
      <dgm:prSet presAssocID="{C631E473-912F-2644-A0F7-3821BB8B6E59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8F38E3A2-B4D8-3B4A-AAFF-E9D1A205C3F3}" type="pres">
      <dgm:prSet presAssocID="{C631E473-912F-2644-A0F7-3821BB8B6E59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4E269409-1440-0441-ABB2-04659D28C2B3}" type="presOf" srcId="{A6E3D46A-C3E7-C447-8A07-44FDC1D07445}" destId="{1F1DE400-C76D-9449-AB50-4D78757DC169}" srcOrd="0" destOrd="0" presId="urn:microsoft.com/office/officeart/2005/8/layout/radial2"/>
    <dgm:cxn modelId="{FA4CBD0A-13F6-374B-B977-FA52E8BBDBD9}" type="presOf" srcId="{BB711DF4-D893-7F4A-91D0-EDCB45B097BC}" destId="{D992C219-DA8F-D448-87E7-C21CD7A3A75A}" srcOrd="0" destOrd="0" presId="urn:microsoft.com/office/officeart/2005/8/layout/radial2"/>
    <dgm:cxn modelId="{51B67518-F522-1847-AD6D-0A424092BBAB}" type="presOf" srcId="{B634BB59-EAD1-0047-8B35-4737CBA2805B}" destId="{C8166F41-4B50-F147-8805-6861C01A40B1}" srcOrd="0" destOrd="2" presId="urn:microsoft.com/office/officeart/2005/8/layout/radial2"/>
    <dgm:cxn modelId="{B51D7C19-E1FF-844B-A127-74DD2FF6B8F2}" srcId="{C631E473-912F-2644-A0F7-3821BB8B6E59}" destId="{5EE9F9CC-540C-174F-996E-8105EC12FECC}" srcOrd="1" destOrd="0" parTransId="{49064990-B775-864D-AEF6-09BEEA89F394}" sibTransId="{AA3AC9F2-6DD2-AF45-9412-12C95A913B12}"/>
    <dgm:cxn modelId="{42E8A722-E619-F340-B086-04D520EDF0C5}" srcId="{416853E0-5810-0946-B335-03EB133D332A}" destId="{821640D0-5252-D449-B41A-3133FED35E35}" srcOrd="0" destOrd="0" parTransId="{9E6D43E9-AA36-5C49-99DF-AC155EBE3295}" sibTransId="{BA9CFCB1-4447-9F4F-8996-87CAA7C6FE12}"/>
    <dgm:cxn modelId="{F7B64828-D7C7-0345-B41B-B6C9E060D676}" srcId="{416853E0-5810-0946-B335-03EB133D332A}" destId="{748C8B7D-D8E6-0E44-B9CD-08006AF8BDAA}" srcOrd="1" destOrd="0" parTransId="{1AEBBD35-A201-0343-B9B3-07C60673375C}" sibTransId="{24A72165-7F00-C940-A64D-CDAB747806AE}"/>
    <dgm:cxn modelId="{6359F428-30DB-764C-9CDB-23F0D3BBCD52}" type="presOf" srcId="{9E6D43E9-AA36-5C49-99DF-AC155EBE3295}" destId="{5820BFB8-A1D5-B441-91C8-5DD7A06F1DF0}" srcOrd="0" destOrd="0" presId="urn:microsoft.com/office/officeart/2005/8/layout/radial2"/>
    <dgm:cxn modelId="{D1557730-84B0-774E-8B86-119C898B952C}" type="presOf" srcId="{4214E325-63D7-B04E-A00A-9DADB7DC2996}" destId="{8F38E3A2-B4D8-3B4A-AAFF-E9D1A205C3F3}" srcOrd="0" destOrd="2" presId="urn:microsoft.com/office/officeart/2005/8/layout/radial2"/>
    <dgm:cxn modelId="{9A5C2937-0D2B-B54E-A107-A381396B9A5D}" srcId="{748C8B7D-D8E6-0E44-B9CD-08006AF8BDAA}" destId="{B8170FE0-AEF8-0C47-8D3B-A6D29AC62241}" srcOrd="0" destOrd="0" parTransId="{A6D65FB1-2A4B-3543-A52D-7801EAD661E2}" sibTransId="{6029EF80-F041-9440-93D8-A02D04A08F08}"/>
    <dgm:cxn modelId="{788D8637-DC4A-D840-B517-237B00CCAB0B}" type="presOf" srcId="{821640D0-5252-D449-B41A-3133FED35E35}" destId="{E3C1BE6D-D6E3-224D-8A88-0979806C1328}" srcOrd="0" destOrd="0" presId="urn:microsoft.com/office/officeart/2005/8/layout/radial2"/>
    <dgm:cxn modelId="{2513FF3E-FE98-424B-A3FE-98854F583948}" type="presOf" srcId="{D80AE42F-42BE-914B-B782-3FFABA721504}" destId="{DEC3AF4F-0A0D-4642-BCCB-49A439B0CD8B}" srcOrd="0" destOrd="2" presId="urn:microsoft.com/office/officeart/2005/8/layout/radial2"/>
    <dgm:cxn modelId="{058A2940-C3AC-F14B-B9D7-6CFC97300F7E}" srcId="{821640D0-5252-D449-B41A-3133FED35E35}" destId="{EBCE658E-0853-F24F-85DA-024559E298C8}" srcOrd="0" destOrd="0" parTransId="{33D211CD-FE52-3E40-BBB0-EEF0FA16824F}" sibTransId="{F0866DD6-A5A5-FD49-8FD1-A0D548D4E97D}"/>
    <dgm:cxn modelId="{EE1DE044-AB06-A94B-9736-AC240015F09E}" srcId="{416853E0-5810-0946-B335-03EB133D332A}" destId="{A6E3D46A-C3E7-C447-8A07-44FDC1D07445}" srcOrd="2" destOrd="0" parTransId="{BB711DF4-D893-7F4A-91D0-EDCB45B097BC}" sibTransId="{4EC5B91E-6C0D-114D-B6D6-A1815FDF7893}"/>
    <dgm:cxn modelId="{3E580A4C-0961-CA48-B18F-4B56B3CE8311}" type="presOf" srcId="{EAC757D5-CF3E-9B48-8621-CE6D53A6DF3D}" destId="{DEC3AF4F-0A0D-4642-BCCB-49A439B0CD8B}" srcOrd="0" destOrd="1" presId="urn:microsoft.com/office/officeart/2005/8/layout/radial2"/>
    <dgm:cxn modelId="{68BDA559-8478-CB47-9364-9961E242F599}" srcId="{A6E3D46A-C3E7-C447-8A07-44FDC1D07445}" destId="{301ECC74-60AE-1843-A9C5-D7449F2D55D9}" srcOrd="0" destOrd="0" parTransId="{6D96374D-061E-944F-98ED-761053C1DC13}" sibTransId="{F63A474A-7AD4-7544-BE35-6F3B9CF81588}"/>
    <dgm:cxn modelId="{BA38185E-2EF0-BB49-9FEE-0E9FCDC45F28}" type="presOf" srcId="{242DA1E9-5E42-554D-B2A2-C5A99078C356}" destId="{C8166F41-4B50-F147-8805-6861C01A40B1}" srcOrd="0" destOrd="1" presId="urn:microsoft.com/office/officeart/2005/8/layout/radial2"/>
    <dgm:cxn modelId="{58528561-F850-E349-9049-EA8A781D9946}" srcId="{A6E3D46A-C3E7-C447-8A07-44FDC1D07445}" destId="{242DA1E9-5E42-554D-B2A2-C5A99078C356}" srcOrd="1" destOrd="0" parTransId="{7B3D4D0C-1C11-4042-90D0-BA0839E69C5B}" sibTransId="{706DC87C-5964-5B4B-862D-26C083043FCF}"/>
    <dgm:cxn modelId="{878EDE73-B0DE-C443-BD49-982B3D8BD782}" type="presOf" srcId="{C631E473-912F-2644-A0F7-3821BB8B6E59}" destId="{5FF913D6-209A-6C48-B6B0-BD0811C6F869}" srcOrd="0" destOrd="0" presId="urn:microsoft.com/office/officeart/2005/8/layout/radial2"/>
    <dgm:cxn modelId="{66DEDE77-F356-0248-8902-88EBAE72CF9F}" srcId="{821640D0-5252-D449-B41A-3133FED35E35}" destId="{1C10AB32-A5A5-1548-99FE-CA88FA58752C}" srcOrd="4" destOrd="0" parTransId="{70D78C48-5364-EB4B-99E8-05A4A6182AF7}" sibTransId="{58FF5DF2-7BD3-D74A-92FB-A5A68CA20520}"/>
    <dgm:cxn modelId="{506A957E-30CA-7C4B-A55F-81EBAE5E990D}" srcId="{821640D0-5252-D449-B41A-3133FED35E35}" destId="{D80AE42F-42BE-914B-B782-3FFABA721504}" srcOrd="2" destOrd="0" parTransId="{14D8B6E7-1B2B-EB46-9D2F-116EA8BEBEF8}" sibTransId="{529AE274-D1DA-8B4C-923F-EFEA396769CF}"/>
    <dgm:cxn modelId="{B9AAD682-32A0-944B-8716-EC7F11459C12}" type="presOf" srcId="{5EE9F9CC-540C-174F-996E-8105EC12FECC}" destId="{8F38E3A2-B4D8-3B4A-AAFF-E9D1A205C3F3}" srcOrd="0" destOrd="1" presId="urn:microsoft.com/office/officeart/2005/8/layout/radial2"/>
    <dgm:cxn modelId="{7013FF86-2398-384D-8560-91CFFD613909}" srcId="{821640D0-5252-D449-B41A-3133FED35E35}" destId="{A9EF96CC-D304-904E-9210-7B7BCB11C9C5}" srcOrd="3" destOrd="0" parTransId="{54633484-843F-8E4C-A7AE-54AEE8455148}" sibTransId="{0B5C837E-9EF6-1240-B1C7-781C5F252BF9}"/>
    <dgm:cxn modelId="{D9B4E489-DF7E-D54D-85BE-AA90777509C4}" type="presOf" srcId="{DF58E1EA-7120-3C4F-91EF-F5EDB24E5D1B}" destId="{609BEA00-4496-2143-A157-6B53E5FC67D5}" srcOrd="0" destOrd="1" presId="urn:microsoft.com/office/officeart/2005/8/layout/radial2"/>
    <dgm:cxn modelId="{6BAAAA90-11DB-364F-8449-7384B335C4CD}" srcId="{C631E473-912F-2644-A0F7-3821BB8B6E59}" destId="{4214E325-63D7-B04E-A00A-9DADB7DC2996}" srcOrd="2" destOrd="0" parTransId="{E9E5E1EF-6046-B245-A14F-95B08016DDAD}" sibTransId="{AA4DDB19-6A59-B44A-A5B2-9242A32FF03D}"/>
    <dgm:cxn modelId="{B7C5FD96-9377-8A4E-833A-52D761E22646}" type="presOf" srcId="{A9EF96CC-D304-904E-9210-7B7BCB11C9C5}" destId="{DEC3AF4F-0A0D-4642-BCCB-49A439B0CD8B}" srcOrd="0" destOrd="3" presId="urn:microsoft.com/office/officeart/2005/8/layout/radial2"/>
    <dgm:cxn modelId="{B7553498-2A4B-7E43-AC4E-1E6F07ADBF43}" srcId="{416853E0-5810-0946-B335-03EB133D332A}" destId="{C631E473-912F-2644-A0F7-3821BB8B6E59}" srcOrd="3" destOrd="0" parTransId="{C9C1713E-43D2-4347-8434-F6674DFAAE2B}" sibTransId="{7A06717F-B337-204A-B5C1-92DE70162A5B}"/>
    <dgm:cxn modelId="{E7A0F99F-AD29-5A44-B1AC-ED5D5291D892}" type="presOf" srcId="{C9C1713E-43D2-4347-8434-F6674DFAAE2B}" destId="{52676BE7-2444-C640-95DF-1B47711B8A8F}" srcOrd="0" destOrd="0" presId="urn:microsoft.com/office/officeart/2005/8/layout/radial2"/>
    <dgm:cxn modelId="{748071A5-439C-E74A-B530-960EA35129D6}" type="presOf" srcId="{241F6921-4FE4-554B-95E0-AD50CE519727}" destId="{8F38E3A2-B4D8-3B4A-AAFF-E9D1A205C3F3}" srcOrd="0" destOrd="0" presId="urn:microsoft.com/office/officeart/2005/8/layout/radial2"/>
    <dgm:cxn modelId="{7149EDAA-2689-6146-A0BF-6BEC7C5AD83E}" type="presOf" srcId="{1C10AB32-A5A5-1548-99FE-CA88FA58752C}" destId="{DEC3AF4F-0A0D-4642-BCCB-49A439B0CD8B}" srcOrd="0" destOrd="4" presId="urn:microsoft.com/office/officeart/2005/8/layout/radial2"/>
    <dgm:cxn modelId="{9D52BCAC-ED8D-3F4D-8EA2-BD9862746C94}" type="presOf" srcId="{1AEBBD35-A201-0343-B9B3-07C60673375C}" destId="{84C67CD4-3177-7346-8E15-4943ECB1DAA9}" srcOrd="0" destOrd="0" presId="urn:microsoft.com/office/officeart/2005/8/layout/radial2"/>
    <dgm:cxn modelId="{AA84D9AF-02E3-DB4C-A9CF-FF9ADA65CBFC}" type="presOf" srcId="{EBCE658E-0853-F24F-85DA-024559E298C8}" destId="{DEC3AF4F-0A0D-4642-BCCB-49A439B0CD8B}" srcOrd="0" destOrd="0" presId="urn:microsoft.com/office/officeart/2005/8/layout/radial2"/>
    <dgm:cxn modelId="{7012F7B1-43C4-0D47-9BE0-1EE782F0A5D1}" srcId="{C631E473-912F-2644-A0F7-3821BB8B6E59}" destId="{241F6921-4FE4-554B-95E0-AD50CE519727}" srcOrd="0" destOrd="0" parTransId="{B6ADD5C8-3E0B-7C49-9E7E-C081F277EC4A}" sibTransId="{BD1DDA9E-098D-E949-BE52-686DD8CB399B}"/>
    <dgm:cxn modelId="{8A1281BB-9543-F846-A2AC-BDFCF9128661}" srcId="{A6E3D46A-C3E7-C447-8A07-44FDC1D07445}" destId="{B634BB59-EAD1-0047-8B35-4737CBA2805B}" srcOrd="2" destOrd="0" parTransId="{D12E688E-8109-CB4C-9EFB-C367F7844F4F}" sibTransId="{238D7CA2-F08D-B247-9D94-1D04D985478F}"/>
    <dgm:cxn modelId="{C0DC97CC-B1AF-B04F-8710-39A5A385D481}" srcId="{821640D0-5252-D449-B41A-3133FED35E35}" destId="{EAC757D5-CF3E-9B48-8621-CE6D53A6DF3D}" srcOrd="1" destOrd="0" parTransId="{BF75081D-FFB0-F244-B483-20BBDE79FE49}" sibTransId="{73B3A95E-4FD0-AF47-94F8-DF1E7107A463}"/>
    <dgm:cxn modelId="{C59814D1-6C61-BE40-9CC0-E698FA00B835}" type="presOf" srcId="{748C8B7D-D8E6-0E44-B9CD-08006AF8BDAA}" destId="{2DA221E3-B7DD-9149-AEC6-C2B3068BAA4F}" srcOrd="0" destOrd="0" presId="urn:microsoft.com/office/officeart/2005/8/layout/radial2"/>
    <dgm:cxn modelId="{64D492D8-3D5F-0048-9A0E-CBEC4D5B3AFF}" type="presOf" srcId="{416853E0-5810-0946-B335-03EB133D332A}" destId="{074C010C-B623-3741-9163-32EA1BA7C3B0}" srcOrd="0" destOrd="0" presId="urn:microsoft.com/office/officeart/2005/8/layout/radial2"/>
    <dgm:cxn modelId="{F43B7EF3-707F-2F47-A087-B93A4E92A60B}" type="presOf" srcId="{301ECC74-60AE-1843-A9C5-D7449F2D55D9}" destId="{C8166F41-4B50-F147-8805-6861C01A40B1}" srcOrd="0" destOrd="0" presId="urn:microsoft.com/office/officeart/2005/8/layout/radial2"/>
    <dgm:cxn modelId="{E32707F6-DF51-8648-AE13-12C40DE90683}" type="presOf" srcId="{B8170FE0-AEF8-0C47-8D3B-A6D29AC62241}" destId="{609BEA00-4496-2143-A157-6B53E5FC67D5}" srcOrd="0" destOrd="0" presId="urn:microsoft.com/office/officeart/2005/8/layout/radial2"/>
    <dgm:cxn modelId="{180639F7-1486-D34F-B81F-1D4E3D1038B9}" srcId="{748C8B7D-D8E6-0E44-B9CD-08006AF8BDAA}" destId="{DF58E1EA-7120-3C4F-91EF-F5EDB24E5D1B}" srcOrd="1" destOrd="0" parTransId="{9F81F800-17B0-4E4F-98B1-865853F28EB5}" sibTransId="{BB4C9C57-2303-8F47-A041-E5F618E6CA48}"/>
    <dgm:cxn modelId="{984C44ED-8ED2-5740-A1C7-7FC81B16DC5E}" type="presParOf" srcId="{074C010C-B623-3741-9163-32EA1BA7C3B0}" destId="{F1F73375-56BC-6B42-AA70-9C8600A361E9}" srcOrd="0" destOrd="0" presId="urn:microsoft.com/office/officeart/2005/8/layout/radial2"/>
    <dgm:cxn modelId="{74F59EE6-0859-B544-9862-4F9ED2D97C35}" type="presParOf" srcId="{F1F73375-56BC-6B42-AA70-9C8600A361E9}" destId="{27FF0243-66A7-EB4A-9AC8-A63F24B0907A}" srcOrd="0" destOrd="0" presId="urn:microsoft.com/office/officeart/2005/8/layout/radial2"/>
    <dgm:cxn modelId="{44F4635A-CF8A-3A49-A20E-A966AEC18371}" type="presParOf" srcId="{27FF0243-66A7-EB4A-9AC8-A63F24B0907A}" destId="{861D0187-2B36-9940-A43A-08D655BA9F1F}" srcOrd="0" destOrd="0" presId="urn:microsoft.com/office/officeart/2005/8/layout/radial2"/>
    <dgm:cxn modelId="{91B3978E-9E57-8C40-8837-392F0BCC44B1}" type="presParOf" srcId="{27FF0243-66A7-EB4A-9AC8-A63F24B0907A}" destId="{D929CB7A-52C9-0041-95D3-236CA01665EE}" srcOrd="1" destOrd="0" presId="urn:microsoft.com/office/officeart/2005/8/layout/radial2"/>
    <dgm:cxn modelId="{4CF3C603-CD03-9F4E-BEAF-93B037F99E4B}" type="presParOf" srcId="{F1F73375-56BC-6B42-AA70-9C8600A361E9}" destId="{5820BFB8-A1D5-B441-91C8-5DD7A06F1DF0}" srcOrd="1" destOrd="0" presId="urn:microsoft.com/office/officeart/2005/8/layout/radial2"/>
    <dgm:cxn modelId="{8897593E-9718-394E-8E83-C5B5CAA71257}" type="presParOf" srcId="{F1F73375-56BC-6B42-AA70-9C8600A361E9}" destId="{E8F3DAC7-028F-FD41-967A-740B724E4CE0}" srcOrd="2" destOrd="0" presId="urn:microsoft.com/office/officeart/2005/8/layout/radial2"/>
    <dgm:cxn modelId="{B9B789ED-5766-5C4E-A3CB-24DC1D0C08BC}" type="presParOf" srcId="{E8F3DAC7-028F-FD41-967A-740B724E4CE0}" destId="{E3C1BE6D-D6E3-224D-8A88-0979806C1328}" srcOrd="0" destOrd="0" presId="urn:microsoft.com/office/officeart/2005/8/layout/radial2"/>
    <dgm:cxn modelId="{D1E80372-6FD1-FC40-94E3-31F8E7AE183E}" type="presParOf" srcId="{E8F3DAC7-028F-FD41-967A-740B724E4CE0}" destId="{DEC3AF4F-0A0D-4642-BCCB-49A439B0CD8B}" srcOrd="1" destOrd="0" presId="urn:microsoft.com/office/officeart/2005/8/layout/radial2"/>
    <dgm:cxn modelId="{896D053E-ADB0-9646-80F0-4C84A082E69B}" type="presParOf" srcId="{F1F73375-56BC-6B42-AA70-9C8600A361E9}" destId="{84C67CD4-3177-7346-8E15-4943ECB1DAA9}" srcOrd="3" destOrd="0" presId="urn:microsoft.com/office/officeart/2005/8/layout/radial2"/>
    <dgm:cxn modelId="{67F166A9-4F7E-EF48-8A13-1B371C6EB495}" type="presParOf" srcId="{F1F73375-56BC-6B42-AA70-9C8600A361E9}" destId="{1A0FCE17-10BA-E243-BDCE-9539FA3B4BC8}" srcOrd="4" destOrd="0" presId="urn:microsoft.com/office/officeart/2005/8/layout/radial2"/>
    <dgm:cxn modelId="{32B66F4F-5154-4445-B1E6-E86E271F0499}" type="presParOf" srcId="{1A0FCE17-10BA-E243-BDCE-9539FA3B4BC8}" destId="{2DA221E3-B7DD-9149-AEC6-C2B3068BAA4F}" srcOrd="0" destOrd="0" presId="urn:microsoft.com/office/officeart/2005/8/layout/radial2"/>
    <dgm:cxn modelId="{8DA9DFDC-FCBD-8644-BCA0-D1CCC6295633}" type="presParOf" srcId="{1A0FCE17-10BA-E243-BDCE-9539FA3B4BC8}" destId="{609BEA00-4496-2143-A157-6B53E5FC67D5}" srcOrd="1" destOrd="0" presId="urn:microsoft.com/office/officeart/2005/8/layout/radial2"/>
    <dgm:cxn modelId="{663A3CA7-7672-984C-8771-EEB683DFAE1B}" type="presParOf" srcId="{F1F73375-56BC-6B42-AA70-9C8600A361E9}" destId="{D992C219-DA8F-D448-87E7-C21CD7A3A75A}" srcOrd="5" destOrd="0" presId="urn:microsoft.com/office/officeart/2005/8/layout/radial2"/>
    <dgm:cxn modelId="{CE6A6ED8-2A99-CA44-BB3A-765D45DEE653}" type="presParOf" srcId="{F1F73375-56BC-6B42-AA70-9C8600A361E9}" destId="{7C3D7B47-3923-AA4B-9C9B-3104AD714358}" srcOrd="6" destOrd="0" presId="urn:microsoft.com/office/officeart/2005/8/layout/radial2"/>
    <dgm:cxn modelId="{5116BC16-2855-DA46-A9EE-5D4C5BCF8EE5}" type="presParOf" srcId="{7C3D7B47-3923-AA4B-9C9B-3104AD714358}" destId="{1F1DE400-C76D-9449-AB50-4D78757DC169}" srcOrd="0" destOrd="0" presId="urn:microsoft.com/office/officeart/2005/8/layout/radial2"/>
    <dgm:cxn modelId="{693A53FB-1BB7-D245-B8AE-E195B3206F99}" type="presParOf" srcId="{7C3D7B47-3923-AA4B-9C9B-3104AD714358}" destId="{C8166F41-4B50-F147-8805-6861C01A40B1}" srcOrd="1" destOrd="0" presId="urn:microsoft.com/office/officeart/2005/8/layout/radial2"/>
    <dgm:cxn modelId="{5B84130B-AEF9-D441-BAAE-3FB27CBE016D}" type="presParOf" srcId="{F1F73375-56BC-6B42-AA70-9C8600A361E9}" destId="{52676BE7-2444-C640-95DF-1B47711B8A8F}" srcOrd="7" destOrd="0" presId="urn:microsoft.com/office/officeart/2005/8/layout/radial2"/>
    <dgm:cxn modelId="{63D7AB3E-2C1A-4F40-89CB-37A63E6B6FE4}" type="presParOf" srcId="{F1F73375-56BC-6B42-AA70-9C8600A361E9}" destId="{87003941-43A3-AA44-8B38-BD7CFE2207F0}" srcOrd="8" destOrd="0" presId="urn:microsoft.com/office/officeart/2005/8/layout/radial2"/>
    <dgm:cxn modelId="{28BCA698-80B8-FB4D-9520-48A70E537D16}" type="presParOf" srcId="{87003941-43A3-AA44-8B38-BD7CFE2207F0}" destId="{5FF913D6-209A-6C48-B6B0-BD0811C6F869}" srcOrd="0" destOrd="0" presId="urn:microsoft.com/office/officeart/2005/8/layout/radial2"/>
    <dgm:cxn modelId="{96DBB801-E5F2-5E43-BD80-DF4D08242E0F}" type="presParOf" srcId="{87003941-43A3-AA44-8B38-BD7CFE2207F0}" destId="{8F38E3A2-B4D8-3B4A-AAFF-E9D1A205C3F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76BE7-2444-C640-95DF-1B47711B8A8F}">
      <dsp:nvSpPr>
        <dsp:cNvPr id="0" name=""/>
        <dsp:cNvSpPr/>
      </dsp:nvSpPr>
      <dsp:spPr>
        <a:xfrm rot="3720577">
          <a:off x="2376329" y="3820686"/>
          <a:ext cx="948143" cy="45263"/>
        </a:xfrm>
        <a:custGeom>
          <a:avLst/>
          <a:gdLst/>
          <a:ahLst/>
          <a:cxnLst/>
          <a:rect l="0" t="0" r="0" b="0"/>
          <a:pathLst>
            <a:path>
              <a:moveTo>
                <a:pt x="0" y="22631"/>
              </a:moveTo>
              <a:lnTo>
                <a:pt x="948143" y="2263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2C219-DA8F-D448-87E7-C21CD7A3A75A}">
      <dsp:nvSpPr>
        <dsp:cNvPr id="0" name=""/>
        <dsp:cNvSpPr/>
      </dsp:nvSpPr>
      <dsp:spPr>
        <a:xfrm rot="1290386">
          <a:off x="2936962" y="3106014"/>
          <a:ext cx="749736" cy="45263"/>
        </a:xfrm>
        <a:custGeom>
          <a:avLst/>
          <a:gdLst/>
          <a:ahLst/>
          <a:cxnLst/>
          <a:rect l="0" t="0" r="0" b="0"/>
          <a:pathLst>
            <a:path>
              <a:moveTo>
                <a:pt x="0" y="22631"/>
              </a:moveTo>
              <a:lnTo>
                <a:pt x="749736" y="2263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67CD4-3177-7346-8E15-4943ECB1DAA9}">
      <dsp:nvSpPr>
        <dsp:cNvPr id="0" name=""/>
        <dsp:cNvSpPr/>
      </dsp:nvSpPr>
      <dsp:spPr>
        <a:xfrm rot="20309614">
          <a:off x="2936962" y="2267389"/>
          <a:ext cx="749736" cy="45263"/>
        </a:xfrm>
        <a:custGeom>
          <a:avLst/>
          <a:gdLst/>
          <a:ahLst/>
          <a:cxnLst/>
          <a:rect l="0" t="0" r="0" b="0"/>
          <a:pathLst>
            <a:path>
              <a:moveTo>
                <a:pt x="0" y="22631"/>
              </a:moveTo>
              <a:lnTo>
                <a:pt x="749736" y="2263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0BFB8-A1D5-B441-91C8-5DD7A06F1DF0}">
      <dsp:nvSpPr>
        <dsp:cNvPr id="0" name=""/>
        <dsp:cNvSpPr/>
      </dsp:nvSpPr>
      <dsp:spPr>
        <a:xfrm rot="17879423">
          <a:off x="2376329" y="1552716"/>
          <a:ext cx="948143" cy="45263"/>
        </a:xfrm>
        <a:custGeom>
          <a:avLst/>
          <a:gdLst/>
          <a:ahLst/>
          <a:cxnLst/>
          <a:rect l="0" t="0" r="0" b="0"/>
          <a:pathLst>
            <a:path>
              <a:moveTo>
                <a:pt x="0" y="22631"/>
              </a:moveTo>
              <a:lnTo>
                <a:pt x="948143" y="2263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9CB7A-52C9-0041-95D3-236CA01665EE}">
      <dsp:nvSpPr>
        <dsp:cNvPr id="0" name=""/>
        <dsp:cNvSpPr/>
      </dsp:nvSpPr>
      <dsp:spPr>
        <a:xfrm flipH="1">
          <a:off x="2159673" y="2686472"/>
          <a:ext cx="176041" cy="4572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1BE6D-D6E3-224D-8A88-0979806C1328}">
      <dsp:nvSpPr>
        <dsp:cNvPr id="0" name=""/>
        <dsp:cNvSpPr/>
      </dsp:nvSpPr>
      <dsp:spPr>
        <a:xfrm>
          <a:off x="2747497" y="2111"/>
          <a:ext cx="1226343" cy="12263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Foundation Model</a:t>
          </a:r>
        </a:p>
      </dsp:txBody>
      <dsp:txXfrm>
        <a:off x="2927091" y="181705"/>
        <a:ext cx="867155" cy="867155"/>
      </dsp:txXfrm>
    </dsp:sp>
    <dsp:sp modelId="{DEC3AF4F-0A0D-4642-BCCB-49A439B0CD8B}">
      <dsp:nvSpPr>
        <dsp:cNvPr id="0" name=""/>
        <dsp:cNvSpPr/>
      </dsp:nvSpPr>
      <dsp:spPr>
        <a:xfrm>
          <a:off x="4096475" y="2111"/>
          <a:ext cx="1839515" cy="1226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Bedrock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Huggingface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vLLM</a:t>
          </a:r>
          <a:r>
            <a:rPr lang="en-US" sz="1800" kern="1200" dirty="0"/>
            <a:t> - Fast Infer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OpenAI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Local checkpoint</a:t>
          </a:r>
        </a:p>
      </dsp:txBody>
      <dsp:txXfrm>
        <a:off x="4096475" y="2111"/>
        <a:ext cx="1839515" cy="1226343"/>
      </dsp:txXfrm>
    </dsp:sp>
    <dsp:sp modelId="{2DA221E3-B7DD-9149-AEC6-C2B3068BAA4F}">
      <dsp:nvSpPr>
        <dsp:cNvPr id="0" name=""/>
        <dsp:cNvSpPr/>
      </dsp:nvSpPr>
      <dsp:spPr>
        <a:xfrm>
          <a:off x="3620767" y="1370760"/>
          <a:ext cx="1144194" cy="11441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VectorDB</a:t>
          </a:r>
          <a:endParaRPr lang="en-US" sz="1500" b="1" kern="1200" dirty="0"/>
        </a:p>
      </dsp:txBody>
      <dsp:txXfrm>
        <a:off x="3788330" y="1538323"/>
        <a:ext cx="809068" cy="809068"/>
      </dsp:txXfrm>
    </dsp:sp>
    <dsp:sp modelId="{609BEA00-4496-2143-A157-6B53E5FC67D5}">
      <dsp:nvSpPr>
        <dsp:cNvPr id="0" name=""/>
        <dsp:cNvSpPr/>
      </dsp:nvSpPr>
      <dsp:spPr>
        <a:xfrm>
          <a:off x="4879381" y="1370760"/>
          <a:ext cx="1716291" cy="114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Faiss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Milvus</a:t>
          </a:r>
        </a:p>
      </dsp:txBody>
      <dsp:txXfrm>
        <a:off x="4879381" y="1370760"/>
        <a:ext cx="1716291" cy="1144194"/>
      </dsp:txXfrm>
    </dsp:sp>
    <dsp:sp modelId="{1F1DE400-C76D-9449-AB50-4D78757DC169}">
      <dsp:nvSpPr>
        <dsp:cNvPr id="0" name=""/>
        <dsp:cNvSpPr/>
      </dsp:nvSpPr>
      <dsp:spPr>
        <a:xfrm>
          <a:off x="3620767" y="2903711"/>
          <a:ext cx="1144194" cy="11441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Data Sources</a:t>
          </a:r>
        </a:p>
      </dsp:txBody>
      <dsp:txXfrm>
        <a:off x="3788330" y="3071274"/>
        <a:ext cx="809068" cy="809068"/>
      </dsp:txXfrm>
    </dsp:sp>
    <dsp:sp modelId="{C8166F41-4B50-F147-8805-6861C01A40B1}">
      <dsp:nvSpPr>
        <dsp:cNvPr id="0" name=""/>
        <dsp:cNvSpPr/>
      </dsp:nvSpPr>
      <dsp:spPr>
        <a:xfrm>
          <a:off x="4879381" y="2903711"/>
          <a:ext cx="1716291" cy="114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S3 Folder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Local Folder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Web URL</a:t>
          </a:r>
        </a:p>
      </dsp:txBody>
      <dsp:txXfrm>
        <a:off x="4879381" y="2903711"/>
        <a:ext cx="1716291" cy="1144194"/>
      </dsp:txXfrm>
    </dsp:sp>
    <dsp:sp modelId="{5FF913D6-209A-6C48-B6B0-BD0811C6F869}">
      <dsp:nvSpPr>
        <dsp:cNvPr id="0" name=""/>
        <dsp:cNvSpPr/>
      </dsp:nvSpPr>
      <dsp:spPr>
        <a:xfrm>
          <a:off x="2747497" y="4190211"/>
          <a:ext cx="1226343" cy="12263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Evaluation</a:t>
          </a:r>
        </a:p>
      </dsp:txBody>
      <dsp:txXfrm>
        <a:off x="2927091" y="4369805"/>
        <a:ext cx="867155" cy="867155"/>
      </dsp:txXfrm>
    </dsp:sp>
    <dsp:sp modelId="{8F38E3A2-B4D8-3B4A-AAFF-E9D1A205C3F3}">
      <dsp:nvSpPr>
        <dsp:cNvPr id="0" name=""/>
        <dsp:cNvSpPr/>
      </dsp:nvSpPr>
      <dsp:spPr>
        <a:xfrm>
          <a:off x="4096475" y="4190211"/>
          <a:ext cx="1839515" cy="1226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Exact Match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Bleu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etc</a:t>
          </a:r>
          <a:endParaRPr lang="en-US" sz="1800" kern="1200" dirty="0"/>
        </a:p>
      </dsp:txBody>
      <dsp:txXfrm>
        <a:off x="4096475" y="4190211"/>
        <a:ext cx="1839515" cy="1226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FE6DC-A7FF-8945-8148-42B421A6D40D}" type="datetimeFigureOut">
              <a:rPr lang="en-US" smtClean="0"/>
              <a:t>12/9/24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340BB-AADD-AD4D-A768-C80DB9D1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0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ray.io/en/latest/tune/index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uto.gluon.ai/stable/api/autogluon.common.space.html" TargetMode="External"/><Relationship Id="rId4" Type="http://schemas.openxmlformats.org/officeDocument/2006/relationships/hyperlink" Target="https://docs.ray.io/en/latest/tune/api/search_space.html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can handle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340BB-AADD-AD4D-A768-C80DB9D1FA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2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340BB-AADD-AD4D-A768-C80DB9D1FA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0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takes care of all the tricky, underlying tasks for you. Things like chunking your data into smaller pieces, setting up a vector database, and running LLM inference.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340BB-AADD-AD4D-A768-C80DB9D1FA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97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Right now, you can use it in two ways. First, through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340BB-AADD-AD4D-A768-C80DB9D1FA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5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www.freepik.com</a:t>
            </a:r>
            <a:r>
              <a:rPr lang="en-US" dirty="0"/>
              <a:t>/premium-vector/document-file-format-folder-pdf-doc-xls-jpg-zip-txt-png-json-ppt-csv-xml-ai-mp3-mp4-html-psd-css-js_37500244.htm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340BB-AADD-AD4D-A768-C80DB9D1FA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68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340BB-AADD-AD4D-A768-C80DB9D1FA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25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 me share some examples of what you can do with </a:t>
            </a:r>
            <a:r>
              <a:rPr lang="en-US" dirty="0" err="1"/>
              <a:t>AutoGluon</a:t>
            </a:r>
            <a:r>
              <a:rPr lang="en-US" dirty="0"/>
              <a:t>-RAG. </a:t>
            </a:r>
          </a:p>
          <a:p>
            <a:endParaRPr lang="en-US" dirty="0"/>
          </a:p>
          <a:p>
            <a:r>
              <a:rPr lang="en-US" dirty="0"/>
              <a:t>One thing I built is a coding assistant. I used the </a:t>
            </a:r>
            <a:r>
              <a:rPr lang="en-US" dirty="0" err="1"/>
              <a:t>AutoGluon</a:t>
            </a:r>
            <a:r>
              <a:rPr lang="en-US" dirty="0"/>
              <a:t> website as input and created a tool that answers questions like, “What is </a:t>
            </a:r>
            <a:r>
              <a:rPr lang="en-US" dirty="0" err="1"/>
              <a:t>AutoGluon</a:t>
            </a:r>
            <a:r>
              <a:rPr lang="en-US" dirty="0"/>
              <a:t> </a:t>
            </a:r>
            <a:r>
              <a:rPr lang="en-US" dirty="0" err="1"/>
              <a:t>TimeSeries</a:t>
            </a:r>
            <a:r>
              <a:rPr lang="en-US" dirty="0"/>
              <a:t>, and how do I use it?” It even gives step-by-step instructions for building predictors.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340BB-AADD-AD4D-A768-C80DB9D1FA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95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Another example is with </a:t>
            </a:r>
            <a:r>
              <a:rPr lang="en-US" dirty="0" err="1"/>
              <a:t>NeurIPS</a:t>
            </a:r>
            <a:r>
              <a:rPr lang="en-US" dirty="0"/>
              <a:t> 2024. I built a RAG pipeline for over 4,000 accepted papers. Each document includes the title, authors, and abstract. Now, I can query the dataset to find specific methods or topics I’m interested in.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340BB-AADD-AD4D-A768-C80DB9D1FA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6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f33885617b_10_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To use </a:t>
            </a:r>
            <a:r>
              <a:rPr lang="en-US" dirty="0" err="1"/>
              <a:t>autogluon</a:t>
            </a:r>
            <a:r>
              <a:rPr lang="en-US" dirty="0"/>
              <a:t> multimodal, all u need is ..</a:t>
            </a:r>
            <a:endParaRPr dirty="0"/>
          </a:p>
        </p:txBody>
      </p:sp>
      <p:sp>
        <p:nvSpPr>
          <p:cNvPr id="396" name="Google Shape;396;g1f33885617b_1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4" name="Google Shape;5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209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f33885617b_1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g1f33885617b_1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743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</a:t>
            </a:r>
            <a:r>
              <a:rPr lang="en-US" dirty="0">
                <a:hlinkClick r:id="rId3"/>
              </a:rPr>
              <a:t>Ray Tune</a:t>
            </a:r>
            <a:r>
              <a:rPr lang="en-US" dirty="0"/>
              <a:t> tune library in the backend, so we need to pass in a </a:t>
            </a:r>
            <a:r>
              <a:rPr lang="en-US" dirty="0">
                <a:hlinkClick r:id="rId4"/>
              </a:rPr>
              <a:t>Tune search space</a:t>
            </a:r>
            <a:r>
              <a:rPr lang="en-US" dirty="0"/>
              <a:t> or an </a:t>
            </a:r>
            <a:r>
              <a:rPr lang="en-US" dirty="0">
                <a:hlinkClick r:id="rId5"/>
              </a:rPr>
              <a:t>AutoGluon search space</a:t>
            </a:r>
            <a:r>
              <a:rPr lang="en-US" dirty="0"/>
              <a:t> which will be converted to Tune search space.</a:t>
            </a:r>
          </a:p>
          <a:p>
            <a:r>
              <a:rPr lang="en-US" dirty="0"/>
              <a:t>Defining the search space of various hyperparameter values for the training of neural networks:</a:t>
            </a:r>
          </a:p>
          <a:p>
            <a:r>
              <a:rPr lang="en-US" dirty="0"/>
              <a:t>Defining the search strategy for HPO with </a:t>
            </a:r>
            <a:r>
              <a:rPr lang="en-US" dirty="0" err="1"/>
              <a:t>hyperparameter_tune_kwargs</a:t>
            </a:r>
            <a:r>
              <a:rPr lang="en-US" dirty="0"/>
              <a:t>. You can pass in a string or initialize a </a:t>
            </a:r>
            <a:r>
              <a:rPr lang="en-US" dirty="0" err="1"/>
              <a:t>ray.tune.schedulers.TrialScheduler</a:t>
            </a:r>
            <a:r>
              <a:rPr lang="en-US" dirty="0"/>
              <a:t> object.</a:t>
            </a:r>
          </a:p>
          <a:p>
            <a:r>
              <a:rPr lang="en-US" dirty="0"/>
              <a:t>Search algorithms, how to schedule the training jobs,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340BB-AADD-AD4D-A768-C80DB9D1FA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07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f3713565c9_7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1f3713565c9_7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now, let's take a look at two tasks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 an Image Segmentation Model</a:t>
            </a:r>
          </a:p>
          <a:p>
            <a:endParaRPr lang="en-US" dirty="0"/>
          </a:p>
          <a:p>
            <a:r>
              <a:rPr lang="en-US" dirty="0"/>
              <a:t>specialized domains like remote sensing, medical imagery, agriculture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340BB-AADD-AD4D-A768-C80DB9D1FA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but not least, we conducted extensive benchmark experiments with over 50 datasets,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340BB-AADD-AD4D-A768-C80DB9D1FA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62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open-source library that makes it easy to build a RAG, pipeline. Following </a:t>
            </a:r>
            <a:r>
              <a:rPr lang="en-US" dirty="0" err="1"/>
              <a:t>AutoGluon’s</a:t>
            </a:r>
            <a:r>
              <a:rPr lang="en-US" dirty="0"/>
              <a:t> philosophy, we’ve made it so that you can construct a complete RAG pipeline with just a few lines of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340BB-AADD-AD4D-A768-C80DB9D1FA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5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DCE6-DA78-14B3-5314-CC1F7434F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4253C-9719-763A-58B6-F9D01CC2F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B6A9E-83E4-6D69-9448-ECDF6BB7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BD6-D258-B142-8591-653D0844FBEA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9ECF1-2C74-2550-412E-6C0DA108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2F51A-99C6-15BD-4FA9-DE308716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FA42-615C-9A44-AC86-36F64B51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2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EDA2-2203-F7F0-663E-4E49A357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C5D58-E993-10A1-3434-A549EE45C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ADCBC-D587-E814-5746-DD1472D4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BD6-D258-B142-8591-653D0844FBEA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4341C-A1AE-821D-5755-1D74C80D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43BFE-A129-CA0F-0C0F-4735C000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FA42-615C-9A44-AC86-36F64B51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8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323A8D-A567-13CF-69DB-663BEEF29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DC508-4EEA-1CF4-C5AF-D92B71563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37B3-1CAF-8B76-29BA-E8F408B6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BD6-D258-B142-8591-653D0844FBEA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9E93A-D3B5-1821-2A93-4CD9A72C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DC7ED-6464-1D23-6A5E-1DBED26F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FA42-615C-9A44-AC86-36F64B51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69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1"/>
          <p:cNvSpPr txBox="1">
            <a:spLocks noGrp="1"/>
          </p:cNvSpPr>
          <p:nvPr>
            <p:ph type="title"/>
          </p:nvPr>
        </p:nvSpPr>
        <p:spPr>
          <a:xfrm>
            <a:off x="429015" y="153248"/>
            <a:ext cx="10940407" cy="72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body" idx="1"/>
          </p:nvPr>
        </p:nvSpPr>
        <p:spPr>
          <a:xfrm>
            <a:off x="454123" y="1345775"/>
            <a:ext cx="10940405" cy="473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sldNum" idx="12"/>
          </p:nvPr>
        </p:nvSpPr>
        <p:spPr>
          <a:xfrm>
            <a:off x="8799853" y="6513519"/>
            <a:ext cx="37317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E5E4D-036D-9CF8-A119-88237DA21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6413500"/>
            <a:ext cx="1828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9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CFBB-B039-4F5F-F615-C8EF3C08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7D8B7-4491-594C-00CF-C0E202EDB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A1D3-547A-549A-D30C-677DADFC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BD6-D258-B142-8591-653D0844FBEA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DDA42-1BA6-E300-B168-21B64B21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4AC09-9C38-DA1B-3664-DBED90C3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FA42-615C-9A44-AC86-36F64B51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6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EA16-5501-2BD5-40CD-B5E5348D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9B201-AF8A-5E09-FE1D-1E190755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159D6-CE62-D460-5368-38DAAD7D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BD6-D258-B142-8591-653D0844FBEA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61328-6F90-EFA3-A674-91BB2ECC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9364F-4F4C-B8F3-9AEC-06050A11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FA42-615C-9A44-AC86-36F64B51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4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6229-84D8-9304-3329-D01671F0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6C7D9-D59D-93D5-6C50-09B292A68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FE465-AAA3-B704-3EC2-E50C896BE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63233-89EA-330F-0A43-28E2B2A8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BD6-D258-B142-8591-653D0844FBEA}" type="datetimeFigureOut">
              <a:rPr lang="en-US" smtClean="0"/>
              <a:t>12/9/24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CE287-3A1F-D602-759C-9F5B1FC5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8B079-056A-F328-D76C-AB2119C6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FA42-615C-9A44-AC86-36F64B51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0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992E-FBC0-2478-27FD-40C5FD09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C7AE7-6BEA-4D21-8EB2-47AD20570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39CEC-BF98-4CC3-F2F1-83A80FBD6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947AE-2328-72F6-DE13-7F7503809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C784C-3447-FC0A-050E-E320D35CE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9EB0C-96D4-3B64-27B4-5126045A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BD6-D258-B142-8591-653D0844FBEA}" type="datetimeFigureOut">
              <a:rPr lang="en-US" smtClean="0"/>
              <a:t>12/9/24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04316-2814-6B97-212C-B6EB1162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A147D-46DF-C387-0B80-8B36A02E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FA42-615C-9A44-AC86-36F64B51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5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49F7-0C54-D53E-5B7B-9BEECC87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FD38F-960B-A392-2E93-8FCDDF6D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BD6-D258-B142-8591-653D0844FBEA}" type="datetimeFigureOut">
              <a:rPr lang="en-US" smtClean="0"/>
              <a:t>12/9/24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0C18-22F2-9576-4FB6-54DD23D1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C617F-1B15-02D0-5747-90688DC8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FA42-615C-9A44-AC86-36F64B51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8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BFAC60-CB2D-1732-632D-82776F95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BD6-D258-B142-8591-653D0844FBEA}" type="datetimeFigureOut">
              <a:rPr lang="en-US" smtClean="0"/>
              <a:t>12/9/24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39BED-D8E6-7E81-F559-5C842FC5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8B499-24DF-5AC9-E29F-BAB7D1D1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FA42-615C-9A44-AC86-36F64B51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8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414E-90A1-27BE-AEC1-07178988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7F74B-3D71-F84F-F7FA-B88C9B14D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EDD6D-4A34-D13C-4B4C-D2B7E98D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B7021-2432-8C2E-392D-C67BE0CE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BD6-D258-B142-8591-653D0844FBEA}" type="datetimeFigureOut">
              <a:rPr lang="en-US" smtClean="0"/>
              <a:t>12/9/24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CF3F9-46D6-B538-9789-1B81CB0F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E67DF-38F3-7C78-D6FC-D46734FE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FA42-615C-9A44-AC86-36F64B51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8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01E4-CD19-745C-94D9-4B1B5972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C6D6BD-C42C-D90A-3D8C-BB0056FD4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2137C-5B31-436E-30EB-0A659442E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653A3-137C-8235-6305-ED7E69A0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BD6-D258-B142-8591-653D0844FBEA}" type="datetimeFigureOut">
              <a:rPr lang="en-US" smtClean="0"/>
              <a:t>12/9/24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C83E9-9DA7-B41F-605B-34A74C79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9263E-0396-3087-29FE-CD75E83A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FA42-615C-9A44-AC86-36F64B51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6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67C2F-C7F6-9DFA-0F63-DADE86D7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E47C0-4085-385A-B8D2-AD5D75411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532B0-470F-FD39-4C63-E952490EB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9BD6-D258-B142-8591-653D0844FBEA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D6BD3-F9C6-8314-152C-3B0075352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6542B-5905-FEC1-06DE-88C3238F9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6FA42-615C-9A44-AC86-36F64B51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3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671A7-8A5B-B7B1-DB11-C7D17DED9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4C4B-BA62-BA25-D18B-086009E42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/>
              <a:t>AutoGluon</a:t>
            </a:r>
            <a:r>
              <a:rPr lang="en-US" sz="6000" dirty="0"/>
              <a:t> Multimodal</a:t>
            </a:r>
            <a:br>
              <a:rPr lang="en-US" sz="60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07654-F53F-6FBC-0EBF-592FA3F48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Fine-tunes foundation models with 3 lines of code!</a:t>
            </a:r>
          </a:p>
          <a:p>
            <a:endParaRPr lang="en-US" sz="3200" dirty="0"/>
          </a:p>
          <a:p>
            <a:r>
              <a:rPr lang="en-US" sz="3200" dirty="0">
                <a:latin typeface="+mj-lt"/>
              </a:rPr>
              <a:t>Presenter: Dr. Shuai Zhang</a:t>
            </a:r>
          </a:p>
        </p:txBody>
      </p:sp>
      <p:pic>
        <p:nvPicPr>
          <p:cNvPr id="4" name="Picture 8" descr="AutoGluon (@autogluon) / X">
            <a:extLst>
              <a:ext uri="{FF2B5EF4-FFF2-40B4-BE49-F238E27FC236}">
                <a16:creationId xmlns:a16="http://schemas.microsoft.com/office/drawing/2014/main" id="{7EBD229A-9791-495E-2506-3CC798970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13" y="1389185"/>
            <a:ext cx="1611573" cy="16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9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0965-D7F9-A385-A4E9-AFEFEE21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Benchmark – Classification &amp; Regression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22F6B-D466-DE8D-2256-654B3AA17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991" y="772816"/>
            <a:ext cx="9534923" cy="55745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FA6AEC-3B66-9299-4A10-966FB5ABED6E}"/>
              </a:ext>
            </a:extLst>
          </p:cNvPr>
          <p:cNvSpPr txBox="1"/>
          <p:nvPr/>
        </p:nvSpPr>
        <p:spPr>
          <a:xfrm>
            <a:off x="196379" y="2379061"/>
            <a:ext cx="21353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AutoGluon</a:t>
            </a:r>
            <a:r>
              <a:rPr lang="en-US" sz="2800" dirty="0"/>
              <a:t> Multimodal </a:t>
            </a:r>
            <a:r>
              <a:rPr lang="en-US" sz="2800" dirty="0" err="1"/>
              <a:t>v.s</a:t>
            </a:r>
            <a:r>
              <a:rPr lang="en-US" sz="2800" dirty="0"/>
              <a:t>. Auto-</a:t>
            </a:r>
            <a:r>
              <a:rPr lang="en-US" sz="2800" dirty="0" err="1"/>
              <a:t>Keras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939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D973-903C-1A00-CA6F-140BA5FB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Benchmark - Semantic Matching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BC8596-E70E-B7F4-0B1D-4FDB041C7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620"/>
            <a:ext cx="12176543" cy="3538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29139C-44B4-7EDF-12D2-6E3FF271C541}"/>
              </a:ext>
            </a:extLst>
          </p:cNvPr>
          <p:cNvSpPr txBox="1"/>
          <p:nvPr/>
        </p:nvSpPr>
        <p:spPr>
          <a:xfrm>
            <a:off x="2996418" y="5367005"/>
            <a:ext cx="70654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AutoGluon</a:t>
            </a:r>
            <a:r>
              <a:rPr lang="en-US" sz="2400" b="1" dirty="0"/>
              <a:t> Multimodal </a:t>
            </a:r>
            <a:r>
              <a:rPr lang="en-US" sz="2400" b="1" dirty="0" err="1"/>
              <a:t>v.s</a:t>
            </a:r>
            <a:r>
              <a:rPr lang="en-US" sz="2400" b="1" dirty="0"/>
              <a:t>. Sentence-Transformer</a:t>
            </a:r>
          </a:p>
        </p:txBody>
      </p:sp>
    </p:spTree>
    <p:extLst>
      <p:ext uri="{BB962C8B-B14F-4D97-AF65-F5344CB8AC3E}">
        <p14:creationId xmlns:p14="http://schemas.microsoft.com/office/powerpoint/2010/main" val="332502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E860-5AC1-CA7A-BC98-ECD397D7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Benchmark - Image Segmentation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AC063-1973-7983-69E4-42AD3A6B9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12196262" cy="3353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2512DA-1064-74A2-4929-818F62EDD20F}"/>
              </a:ext>
            </a:extLst>
          </p:cNvPr>
          <p:cNvSpPr txBox="1"/>
          <p:nvPr/>
        </p:nvSpPr>
        <p:spPr>
          <a:xfrm>
            <a:off x="2992900" y="5289452"/>
            <a:ext cx="6967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AutoGluon</a:t>
            </a:r>
            <a:r>
              <a:rPr lang="en-US" sz="2400" b="1" dirty="0"/>
              <a:t> Multimodal </a:t>
            </a:r>
            <a:r>
              <a:rPr lang="en-US" sz="2400" b="1" dirty="0" err="1"/>
              <a:t>v.s</a:t>
            </a:r>
            <a:r>
              <a:rPr lang="en-US" sz="2400" b="1" dirty="0"/>
              <a:t>. </a:t>
            </a:r>
            <a:r>
              <a:rPr lang="en-US" sz="2400" b="1" dirty="0" err="1"/>
              <a:t>OpenSeg</a:t>
            </a:r>
            <a:r>
              <a:rPr lang="en-US" sz="2400" b="1" dirty="0"/>
              <a:t> &amp; Detectron2</a:t>
            </a:r>
          </a:p>
        </p:txBody>
      </p:sp>
    </p:spTree>
    <p:extLst>
      <p:ext uri="{BB962C8B-B14F-4D97-AF65-F5344CB8AC3E}">
        <p14:creationId xmlns:p14="http://schemas.microsoft.com/office/powerpoint/2010/main" val="2103889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BA88-75C0-AD6D-A79A-D7196B85E1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/>
              <a:t>AutoGluon</a:t>
            </a:r>
            <a:r>
              <a:rPr lang="en-US" sz="6000" dirty="0"/>
              <a:t>-RAG</a:t>
            </a:r>
            <a:br>
              <a:rPr lang="en-US" sz="6000" dirty="0"/>
            </a:br>
            <a:endParaRPr lang="en-US" dirty="0"/>
          </a:p>
        </p:txBody>
      </p:sp>
      <p:pic>
        <p:nvPicPr>
          <p:cNvPr id="4" name="Picture 8" descr="AutoGluon (@autogluon) / X">
            <a:extLst>
              <a:ext uri="{FF2B5EF4-FFF2-40B4-BE49-F238E27FC236}">
                <a16:creationId xmlns:a16="http://schemas.microsoft.com/office/drawing/2014/main" id="{FA24CDB4-5CBA-0658-4724-CF6125600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78" y="1332914"/>
            <a:ext cx="1611573" cy="16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D96D4D-CDFD-D23E-4179-E5C3882C0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11" y="0"/>
            <a:ext cx="1969889" cy="2420342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EA48DA5-AFDD-A7CE-8529-834888264E59}"/>
              </a:ext>
            </a:extLst>
          </p:cNvPr>
          <p:cNvSpPr txBox="1">
            <a:spLocks/>
          </p:cNvSpPr>
          <p:nvPr/>
        </p:nvSpPr>
        <p:spPr>
          <a:xfrm>
            <a:off x="1676400" y="37544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Retrieval Augmented Generation with 3 lines of code!</a:t>
            </a:r>
          </a:p>
          <a:p>
            <a:endParaRPr lang="en-US" sz="3200" dirty="0"/>
          </a:p>
          <a:p>
            <a:r>
              <a:rPr lang="en-US" sz="3200" dirty="0">
                <a:latin typeface="+mj-lt"/>
              </a:rPr>
              <a:t>Presenter: Dr. Shuai Zhang</a:t>
            </a:r>
          </a:p>
        </p:txBody>
      </p:sp>
    </p:spTree>
    <p:extLst>
      <p:ext uri="{BB962C8B-B14F-4D97-AF65-F5344CB8AC3E}">
        <p14:creationId xmlns:p14="http://schemas.microsoft.com/office/powerpoint/2010/main" val="408049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B5F9-C391-0DF0-C90C-2DE0A234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AutoGluon</a:t>
            </a:r>
            <a:r>
              <a:rPr lang="en-US" dirty="0"/>
              <a:t> RAG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A2E9D-C2DA-151D-B45E-516603356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 Simplify RAG pipeline development.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User-friendly &amp; uniform interface.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 Extensibility, configurability, and modularity.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 Easy integration with </a:t>
            </a:r>
            <a:r>
              <a:rPr lang="en-US" dirty="0"/>
              <a:t>different</a:t>
            </a:r>
            <a:r>
              <a:rPr lang="en-US" sz="2800" dirty="0"/>
              <a:t> platforms.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3E8E8-E37F-9E77-441B-FC3001474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11" y="0"/>
            <a:ext cx="1969889" cy="24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55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2A751-18C0-4E88-1279-C0BD7760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AutoGluon</a:t>
            </a:r>
            <a:r>
              <a:rPr lang="en-US" dirty="0"/>
              <a:t> RAG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926D0-5778-3792-027C-9A1026005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48" y="2744641"/>
            <a:ext cx="5725101" cy="2749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E6276-B7B3-4DB7-B6C6-894564995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600" y="2316223"/>
            <a:ext cx="6115252" cy="3606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B5C78B-D622-BE15-F027-AF10D5D35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2111" y="0"/>
            <a:ext cx="1969889" cy="24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7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4E9D2-25D8-7827-9D30-23E871F0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of </a:t>
            </a:r>
            <a:r>
              <a:rPr lang="en-US" dirty="0" err="1"/>
              <a:t>AutoGluon</a:t>
            </a:r>
            <a:r>
              <a:rPr lang="en-US" dirty="0"/>
              <a:t>-RAG – Two 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EE6DE-152E-2A4E-8C63-513D1AFFEBF2}"/>
              </a:ext>
            </a:extLst>
          </p:cNvPr>
          <p:cNvSpPr txBox="1"/>
          <p:nvPr/>
        </p:nvSpPr>
        <p:spPr>
          <a:xfrm>
            <a:off x="838200" y="1506022"/>
            <a:ext cx="34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</a:t>
            </a:r>
            <a:r>
              <a:rPr lang="en-US" dirty="0" err="1"/>
              <a:t>AutoGluon</a:t>
            </a:r>
            <a:r>
              <a:rPr lang="en-US" dirty="0"/>
              <a:t>-RAG through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6589F-FE11-5477-BF22-EEB94CFFD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03" y="1875354"/>
            <a:ext cx="7772400" cy="20734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AA0BCF-A6B8-F691-D8BD-E0B45D0257FE}"/>
              </a:ext>
            </a:extLst>
          </p:cNvPr>
          <p:cNvSpPr txBox="1"/>
          <p:nvPr/>
        </p:nvSpPr>
        <p:spPr>
          <a:xfrm>
            <a:off x="838199" y="3979541"/>
            <a:ext cx="4343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AutoGluon</a:t>
            </a:r>
            <a:r>
              <a:rPr lang="en-US" dirty="0"/>
              <a:t>-RAG through Command 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B8DA62-7633-0650-8D20-1B76C4D83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630805"/>
            <a:ext cx="7772400" cy="1229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164CEB-DB0A-0A79-A3B5-E55792C85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2111" y="0"/>
            <a:ext cx="1969889" cy="24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F8C2-B7BF-9247-AE5A-3DC99CD1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023A0-3EB3-E306-E2A2-81473E78A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Data Type Detection</a:t>
            </a:r>
          </a:p>
        </p:txBody>
      </p:sp>
      <p:sp>
        <p:nvSpPr>
          <p:cNvPr id="8" name="Google Shape;575;p17">
            <a:extLst>
              <a:ext uri="{FF2B5EF4-FFF2-40B4-BE49-F238E27FC236}">
                <a16:creationId xmlns:a16="http://schemas.microsoft.com/office/drawing/2014/main" id="{83B778C5-A784-FD84-A10E-ECDF64D9B3DB}"/>
              </a:ext>
            </a:extLst>
          </p:cNvPr>
          <p:cNvSpPr txBox="1"/>
          <p:nvPr/>
        </p:nvSpPr>
        <p:spPr>
          <a:xfrm>
            <a:off x="6456013" y="4710015"/>
            <a:ext cx="1114934" cy="6977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chemeClr val="dk1"/>
              </a:buClr>
              <a:buSzPts val="1400"/>
            </a:pPr>
            <a:r>
              <a:rPr lang="en-US" sz="1867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Doc </a:t>
            </a:r>
          </a:p>
          <a:p>
            <a:pPr algn="ctr">
              <a:buClr>
                <a:schemeClr val="dk1"/>
              </a:buClr>
              <a:buSzPts val="1400"/>
            </a:pPr>
            <a:r>
              <a:rPr lang="en-US" sz="1867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Parser</a:t>
            </a:r>
            <a:endParaRPr sz="1867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Google Shape;592;p17">
            <a:extLst>
              <a:ext uri="{FF2B5EF4-FFF2-40B4-BE49-F238E27FC236}">
                <a16:creationId xmlns:a16="http://schemas.microsoft.com/office/drawing/2014/main" id="{98DAEE1E-F432-3C6E-1C8B-E815017BE61A}"/>
              </a:ext>
            </a:extLst>
          </p:cNvPr>
          <p:cNvSpPr txBox="1"/>
          <p:nvPr/>
        </p:nvSpPr>
        <p:spPr>
          <a:xfrm>
            <a:off x="8521698" y="3930069"/>
            <a:ext cx="1382660" cy="4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33" tIns="60933" rIns="60933" bIns="60933" anchor="t" anchorCtr="0">
            <a:spAutoFit/>
          </a:bodyPr>
          <a:lstStyle/>
          <a:p>
            <a:pPr algn="ctr">
              <a:buClr>
                <a:srgbClr val="474746"/>
              </a:buClr>
              <a:buSzPts val="1050"/>
            </a:pPr>
            <a:r>
              <a:rPr lang="en-US" sz="2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Chunking </a:t>
            </a:r>
            <a:endParaRPr sz="2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595;p17">
            <a:extLst>
              <a:ext uri="{FF2B5EF4-FFF2-40B4-BE49-F238E27FC236}">
                <a16:creationId xmlns:a16="http://schemas.microsoft.com/office/drawing/2014/main" id="{A7DCCB22-BEB3-152F-C0D5-7760BB54BD19}"/>
              </a:ext>
            </a:extLst>
          </p:cNvPr>
          <p:cNvSpPr txBox="1"/>
          <p:nvPr/>
        </p:nvSpPr>
        <p:spPr>
          <a:xfrm>
            <a:off x="898007" y="3592271"/>
            <a:ext cx="1462400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474746"/>
              </a:buClr>
              <a:buSzPts val="14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folder / Website URL</a:t>
            </a:r>
            <a:endParaRPr sz="2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Google Shape;596;p17">
            <a:extLst>
              <a:ext uri="{FF2B5EF4-FFF2-40B4-BE49-F238E27FC236}">
                <a16:creationId xmlns:a16="http://schemas.microsoft.com/office/drawing/2014/main" id="{1E3AC743-C0C0-9B90-5AA3-FE1FA7163CBE}"/>
              </a:ext>
            </a:extLst>
          </p:cNvPr>
          <p:cNvSpPr/>
          <p:nvPr/>
        </p:nvSpPr>
        <p:spPr>
          <a:xfrm>
            <a:off x="2652027" y="3592271"/>
            <a:ext cx="1544133" cy="1094800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 Modalities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1358F7-797C-A7DC-8B51-94C030DAA4DF}"/>
              </a:ext>
            </a:extLst>
          </p:cNvPr>
          <p:cNvCxnSpPr>
            <a:cxnSpLocks/>
          </p:cNvCxnSpPr>
          <p:nvPr/>
        </p:nvCxnSpPr>
        <p:spPr>
          <a:xfrm>
            <a:off x="2343434" y="4139671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3B8E44-BF1E-8474-1D23-E771B4FD865C}"/>
              </a:ext>
            </a:extLst>
          </p:cNvPr>
          <p:cNvCxnSpPr>
            <a:cxnSpLocks/>
          </p:cNvCxnSpPr>
          <p:nvPr/>
        </p:nvCxnSpPr>
        <p:spPr>
          <a:xfrm>
            <a:off x="5742885" y="4147476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870C9B-3137-6275-05F6-347FDA8FEED0}"/>
              </a:ext>
            </a:extLst>
          </p:cNvPr>
          <p:cNvCxnSpPr>
            <a:cxnSpLocks/>
          </p:cNvCxnSpPr>
          <p:nvPr/>
        </p:nvCxnSpPr>
        <p:spPr>
          <a:xfrm>
            <a:off x="4108527" y="4130464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7D49CD-D196-27AE-C39B-26B0194887B8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>
            <a:off x="7570947" y="4119348"/>
            <a:ext cx="1054573" cy="2613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C49C4B-9A11-C4AC-C52B-E368A7DD50F0}"/>
              </a:ext>
            </a:extLst>
          </p:cNvPr>
          <p:cNvCxnSpPr>
            <a:cxnSpLocks/>
          </p:cNvCxnSpPr>
          <p:nvPr/>
        </p:nvCxnSpPr>
        <p:spPr>
          <a:xfrm flipV="1">
            <a:off x="4108527" y="3306657"/>
            <a:ext cx="709162" cy="62782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7E76E9-0A88-013D-F83F-29BB2455CC09}"/>
              </a:ext>
            </a:extLst>
          </p:cNvPr>
          <p:cNvCxnSpPr>
            <a:cxnSpLocks/>
          </p:cNvCxnSpPr>
          <p:nvPr/>
        </p:nvCxnSpPr>
        <p:spPr>
          <a:xfrm>
            <a:off x="4082327" y="4327410"/>
            <a:ext cx="654117" cy="5929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7963A1-9661-42CD-90E0-4FB72257CFB2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7570947" y="3219391"/>
            <a:ext cx="1054573" cy="95894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5609AD-AB51-18F1-50D6-A99B9EAAC5B8}"/>
              </a:ext>
            </a:extLst>
          </p:cNvPr>
          <p:cNvCxnSpPr>
            <a:cxnSpLocks/>
          </p:cNvCxnSpPr>
          <p:nvPr/>
        </p:nvCxnSpPr>
        <p:spPr>
          <a:xfrm>
            <a:off x="5797571" y="4940079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130A83-C86C-E11E-40B1-4445C32FE957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7570947" y="4153091"/>
            <a:ext cx="1076908" cy="9057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6ED9FC-88C5-1751-3C73-5E0F5C537724}"/>
              </a:ext>
            </a:extLst>
          </p:cNvPr>
          <p:cNvCxnSpPr>
            <a:cxnSpLocks/>
          </p:cNvCxnSpPr>
          <p:nvPr/>
        </p:nvCxnSpPr>
        <p:spPr>
          <a:xfrm>
            <a:off x="5809668" y="313551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569;p17">
            <a:extLst>
              <a:ext uri="{FF2B5EF4-FFF2-40B4-BE49-F238E27FC236}">
                <a16:creationId xmlns:a16="http://schemas.microsoft.com/office/drawing/2014/main" id="{C9180390-5622-92BA-32DC-C7D5362533AF}"/>
              </a:ext>
            </a:extLst>
          </p:cNvPr>
          <p:cNvSpPr txBox="1"/>
          <p:nvPr/>
        </p:nvSpPr>
        <p:spPr>
          <a:xfrm>
            <a:off x="6456014" y="2870540"/>
            <a:ext cx="1114933" cy="69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474746"/>
              </a:buClr>
              <a:buSzPts val="1400"/>
            </a:pPr>
            <a:r>
              <a:rPr lang="en-US" sz="1867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PDF </a:t>
            </a:r>
          </a:p>
          <a:p>
            <a:pPr algn="ctr">
              <a:buClr>
                <a:srgbClr val="474746"/>
              </a:buClr>
              <a:buSzPts val="1400"/>
            </a:pPr>
            <a:r>
              <a:rPr lang="en-US" sz="1867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Parser</a:t>
            </a:r>
          </a:p>
        </p:txBody>
      </p:sp>
      <p:sp>
        <p:nvSpPr>
          <p:cNvPr id="25" name="Google Shape;569;p17">
            <a:extLst>
              <a:ext uri="{FF2B5EF4-FFF2-40B4-BE49-F238E27FC236}">
                <a16:creationId xmlns:a16="http://schemas.microsoft.com/office/drawing/2014/main" id="{413BEE0F-61E9-63AF-B32B-C7A795DAB4C3}"/>
              </a:ext>
            </a:extLst>
          </p:cNvPr>
          <p:cNvSpPr txBox="1"/>
          <p:nvPr/>
        </p:nvSpPr>
        <p:spPr>
          <a:xfrm>
            <a:off x="6456014" y="3770497"/>
            <a:ext cx="1114933" cy="69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474746"/>
              </a:buClr>
              <a:buSzPts val="1400"/>
            </a:pPr>
            <a:r>
              <a:rPr lang="en-US" sz="1867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Text</a:t>
            </a:r>
          </a:p>
          <a:p>
            <a:pPr algn="ctr">
              <a:buClr>
                <a:srgbClr val="474746"/>
              </a:buClr>
              <a:buSzPts val="1400"/>
            </a:pPr>
            <a:r>
              <a:rPr lang="en-US" sz="1867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Parser</a:t>
            </a:r>
            <a:endParaRPr sz="1867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97ADEAF-4564-E931-372D-B33064BC877E}"/>
              </a:ext>
            </a:extLst>
          </p:cNvPr>
          <p:cNvSpPr/>
          <p:nvPr/>
        </p:nvSpPr>
        <p:spPr>
          <a:xfrm>
            <a:off x="6515594" y="2849519"/>
            <a:ext cx="989013" cy="7607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E98FDCD-B534-0BEC-FBEC-A37DD6EA01EC}"/>
              </a:ext>
            </a:extLst>
          </p:cNvPr>
          <p:cNvSpPr/>
          <p:nvPr/>
        </p:nvSpPr>
        <p:spPr>
          <a:xfrm>
            <a:off x="6520852" y="3737642"/>
            <a:ext cx="989013" cy="7607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17BDCCA-5B6B-036F-2478-B16337DAAEF1}"/>
              </a:ext>
            </a:extLst>
          </p:cNvPr>
          <p:cNvSpPr/>
          <p:nvPr/>
        </p:nvSpPr>
        <p:spPr>
          <a:xfrm>
            <a:off x="6535300" y="4669307"/>
            <a:ext cx="989013" cy="7607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E248BE8-3D78-8DD0-F0EF-8E49C563DFF3}"/>
              </a:ext>
            </a:extLst>
          </p:cNvPr>
          <p:cNvSpPr/>
          <p:nvPr/>
        </p:nvSpPr>
        <p:spPr>
          <a:xfrm>
            <a:off x="8625520" y="3908342"/>
            <a:ext cx="1278838" cy="4742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8555363-68EB-5A82-B398-3CA17251618A}"/>
              </a:ext>
            </a:extLst>
          </p:cNvPr>
          <p:cNvSpPr/>
          <p:nvPr/>
        </p:nvSpPr>
        <p:spPr>
          <a:xfrm>
            <a:off x="2853075" y="3758643"/>
            <a:ext cx="1177285" cy="7607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07A59C-133C-DBF3-150A-DA4DA7CBE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02" y="2849519"/>
            <a:ext cx="744095" cy="7367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E8F5-51A6-5326-8714-7A6A10BB6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129" y="3769404"/>
            <a:ext cx="670477" cy="803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E08F6A2-2034-12EE-45BF-B0749C149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337" y="4755661"/>
            <a:ext cx="696891" cy="796447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B6F3F1B-B0A9-4775-DBF3-756DBCAC1C24}"/>
              </a:ext>
            </a:extLst>
          </p:cNvPr>
          <p:cNvCxnSpPr>
            <a:cxnSpLocks/>
          </p:cNvCxnSpPr>
          <p:nvPr/>
        </p:nvCxnSpPr>
        <p:spPr>
          <a:xfrm>
            <a:off x="4076994" y="4519356"/>
            <a:ext cx="606893" cy="13750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BF2F9AE-A80D-9769-D499-9870472B1860}"/>
              </a:ext>
            </a:extLst>
          </p:cNvPr>
          <p:cNvSpPr txBox="1"/>
          <p:nvPr/>
        </p:nvSpPr>
        <p:spPr>
          <a:xfrm>
            <a:off x="4899337" y="57536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6E67D4F-3C57-702A-1CBC-CBE81254E3A4}"/>
              </a:ext>
            </a:extLst>
          </p:cNvPr>
          <p:cNvCxnSpPr>
            <a:cxnSpLocks/>
          </p:cNvCxnSpPr>
          <p:nvPr/>
        </p:nvCxnSpPr>
        <p:spPr>
          <a:xfrm>
            <a:off x="5797571" y="6015242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E660B0C-DDD5-A9BF-A830-D0FD5C61885E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7635785" y="4145485"/>
            <a:ext cx="989735" cy="184162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0DD77BF-68AE-AD08-E6D8-100A414103E4}"/>
              </a:ext>
            </a:extLst>
          </p:cNvPr>
          <p:cNvSpPr txBox="1"/>
          <p:nvPr/>
        </p:nvSpPr>
        <p:spPr>
          <a:xfrm>
            <a:off x="6809641" y="5753686"/>
            <a:ext cx="36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876DB13-1381-6AA1-8513-883B0D8473ED}"/>
              </a:ext>
            </a:extLst>
          </p:cNvPr>
          <p:cNvCxnSpPr>
            <a:cxnSpLocks/>
          </p:cNvCxnSpPr>
          <p:nvPr/>
        </p:nvCxnSpPr>
        <p:spPr>
          <a:xfrm>
            <a:off x="9904358" y="4119348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1F2A10C-D3C4-D3B5-3383-6EEF524EB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2111" y="0"/>
            <a:ext cx="1969889" cy="24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86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4ADD-FDC2-5763-9A14-F177C3E9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Highlighted Features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4DF9E3C-8FB5-263A-DF0D-8FA901542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325210"/>
              </p:ext>
            </p:extLst>
          </p:nvPr>
        </p:nvGraphicFramePr>
        <p:xfrm>
          <a:off x="4351215" y="10742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FA51369A-767B-A335-D40D-287F007DCA3C}"/>
              </a:ext>
            </a:extLst>
          </p:cNvPr>
          <p:cNvSpPr/>
          <p:nvPr/>
        </p:nvSpPr>
        <p:spPr>
          <a:xfrm>
            <a:off x="5247249" y="2700996"/>
            <a:ext cx="2602523" cy="18006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AutoGluon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RAG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D18502-EBE7-F5D1-5F27-E77E78C33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60742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</a:rPr>
              <a:t>A range of fast search Index algorithms </a:t>
            </a:r>
          </a:p>
          <a:p>
            <a:pPr lvl="1"/>
            <a:r>
              <a:rPr lang="en-US" sz="1700" dirty="0" err="1"/>
              <a:t>IndexPQ</a:t>
            </a:r>
            <a:endParaRPr lang="en-US" sz="1700" dirty="0">
              <a:latin typeface="Calibri" panose="020F0502020204030204" pitchFamily="34" charset="0"/>
            </a:endParaRPr>
          </a:p>
          <a:p>
            <a:pPr lvl="1"/>
            <a:r>
              <a:rPr lang="en-US" sz="1700" dirty="0" err="1"/>
              <a:t>IndexHNSWFlat</a:t>
            </a:r>
            <a:endParaRPr lang="en-US" sz="1700" dirty="0"/>
          </a:p>
          <a:p>
            <a:pPr lvl="1"/>
            <a:r>
              <a:rPr lang="en-US" sz="1700" dirty="0" err="1"/>
              <a:t>IndexLSH</a:t>
            </a:r>
            <a:endParaRPr lang="en-US" sz="1700" dirty="0"/>
          </a:p>
          <a:p>
            <a:pPr lvl="1"/>
            <a:r>
              <a:rPr lang="en-US" sz="1700" dirty="0">
                <a:latin typeface="Calibri" panose="020F0502020204030204" pitchFamily="34" charset="0"/>
              </a:rPr>
              <a:t>…</a:t>
            </a:r>
            <a:endParaRPr lang="en-US" sz="1700" dirty="0">
              <a:effectLst/>
              <a:latin typeface="Calibri" panose="020F0502020204030204" pitchFamily="34" charset="0"/>
            </a:endParaRPr>
          </a:p>
          <a:p>
            <a:pPr lvl="1"/>
            <a:endParaRPr lang="en-US" sz="2000" dirty="0"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Fast inference with </a:t>
            </a:r>
            <a:r>
              <a:rPr lang="en-US" sz="2400" dirty="0" err="1">
                <a:latin typeface="Calibri" panose="020F0502020204030204" pitchFamily="34" charset="0"/>
              </a:rPr>
              <a:t>vLLM</a:t>
            </a:r>
            <a:endParaRPr lang="en-US" sz="2400" dirty="0">
              <a:latin typeface="Calibri" panose="020F0502020204030204" pitchFamily="34" charset="0"/>
            </a:endParaRPr>
          </a:p>
          <a:p>
            <a:pPr lvl="1"/>
            <a:r>
              <a:rPr lang="en-US" sz="1700" dirty="0" err="1">
                <a:latin typeface="Calibri" panose="020F0502020204030204" pitchFamily="34" charset="0"/>
              </a:rPr>
              <a:t>PagedAttention</a:t>
            </a:r>
            <a:endParaRPr lang="en-US" sz="1700" dirty="0">
              <a:latin typeface="Calibri" panose="020F0502020204030204" pitchFamily="34" charset="0"/>
            </a:endParaRPr>
          </a:p>
          <a:p>
            <a:pPr lvl="1"/>
            <a:r>
              <a:rPr lang="en-US" sz="1700" dirty="0">
                <a:effectLst/>
                <a:latin typeface="Calibri" panose="020F0502020204030204" pitchFamily="34" charset="0"/>
              </a:rPr>
              <a:t>Speculative decoding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</a:rPr>
              <a:t>Quantization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</a:rPr>
              <a:t>…</a:t>
            </a: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</a:rPr>
              <a:t>A diverse set of evaluation metrics</a:t>
            </a:r>
          </a:p>
          <a:p>
            <a:pPr marL="0" indent="0">
              <a:buNone/>
            </a:pPr>
            <a:endParaRPr lang="en-US" sz="2400" dirty="0">
              <a:effectLst/>
              <a:latin typeface="ArialM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13540A-AEC3-6169-FAAA-6AB30AA51E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2111" y="0"/>
            <a:ext cx="1969889" cy="24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64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5500E-81D4-33CE-0B30-6D967FAD2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676C-C1CE-F7E2-DA0A-55B8E5BE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Coding Assistant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DFFEED-0B64-2C9C-FFF6-37B180DED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3038" y="1825625"/>
            <a:ext cx="10005923" cy="435133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7CCA8D-4537-234A-1E81-FB0536EEF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11" y="0"/>
            <a:ext cx="1969889" cy="24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5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78091-8284-9BF1-3E18-6FCCF92748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F890B-2761-AAF2-5AE1-A4E989917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060" y="853380"/>
            <a:ext cx="8973880" cy="5486400"/>
          </a:xfrm>
          <a:prstGeom prst="rect">
            <a:avLst/>
          </a:prstGeom>
        </p:spPr>
      </p:pic>
      <p:sp>
        <p:nvSpPr>
          <p:cNvPr id="5" name="Google Shape;398;g1f33885617b_10_31">
            <a:extLst>
              <a:ext uri="{FF2B5EF4-FFF2-40B4-BE49-F238E27FC236}">
                <a16:creationId xmlns:a16="http://schemas.microsoft.com/office/drawing/2014/main" id="{35079776-7E0E-6E98-9487-73D46D217C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015" y="153247"/>
            <a:ext cx="10940400" cy="72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33" tIns="60933" rIns="60933" bIns="60933" rtlCol="0" anchor="t" anchorCtr="0">
            <a:normAutofit fontScale="90000"/>
          </a:bodyPr>
          <a:lstStyle/>
          <a:p>
            <a:pPr>
              <a:buSzPct val="61728"/>
            </a:pPr>
            <a:r>
              <a:rPr lang="en-US" sz="4000" dirty="0" err="1"/>
              <a:t>AutoGluon</a:t>
            </a:r>
            <a:r>
              <a:rPr lang="en-US" sz="4000" dirty="0"/>
              <a:t> Multimodal Overview</a:t>
            </a:r>
            <a:endParaRPr sz="4320" dirty="0"/>
          </a:p>
        </p:txBody>
      </p:sp>
    </p:spTree>
    <p:extLst>
      <p:ext uri="{BB962C8B-B14F-4D97-AF65-F5344CB8AC3E}">
        <p14:creationId xmlns:p14="http://schemas.microsoft.com/office/powerpoint/2010/main" val="3358504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F290-9A20-948F-E52B-FE658482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Research Assistant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8F9ABC-EBEE-C967-739B-26741B72C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715419"/>
            <a:ext cx="10515600" cy="257175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84E5A9-1350-487A-7C6D-0A8E01E86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11" y="0"/>
            <a:ext cx="1969889" cy="24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3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f33885617b_10_31"/>
          <p:cNvSpPr txBox="1">
            <a:spLocks noGrp="1"/>
          </p:cNvSpPr>
          <p:nvPr>
            <p:ph type="title"/>
          </p:nvPr>
        </p:nvSpPr>
        <p:spPr>
          <a:xfrm>
            <a:off x="429015" y="153247"/>
            <a:ext cx="10940400" cy="72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33" tIns="60933" rIns="60933" bIns="60933" rtlCol="0" anchor="t" anchorCtr="0">
            <a:normAutofit fontScale="90000"/>
          </a:bodyPr>
          <a:lstStyle/>
          <a:p>
            <a:pPr>
              <a:buSzPct val="61728"/>
            </a:pPr>
            <a:r>
              <a:rPr lang="en-US" sz="4000" dirty="0" err="1"/>
              <a:t>AutoGluon</a:t>
            </a:r>
            <a:r>
              <a:rPr lang="en-US" sz="4000" dirty="0"/>
              <a:t> Multimodal Overview</a:t>
            </a:r>
            <a:endParaRPr sz="4320" dirty="0"/>
          </a:p>
        </p:txBody>
      </p:sp>
      <p:sp>
        <p:nvSpPr>
          <p:cNvPr id="399" name="Google Shape;399;g1f33885617b_10_31"/>
          <p:cNvSpPr txBox="1">
            <a:spLocks noGrp="1"/>
          </p:cNvSpPr>
          <p:nvPr>
            <p:ph type="sldNum" idx="12"/>
          </p:nvPr>
        </p:nvSpPr>
        <p:spPr>
          <a:xfrm>
            <a:off x="8799853" y="6498072"/>
            <a:ext cx="373200" cy="3692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33" tIns="60933" rIns="60933" bIns="60933" rtlCol="0" anchor="ctr" anchorCtr="0">
            <a:sp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  <p:pic>
        <p:nvPicPr>
          <p:cNvPr id="400" name="Google Shape;400;g1f33885617b_1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715" y="1534656"/>
            <a:ext cx="9494520" cy="14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10;g20f358352c3_1_106">
            <a:extLst>
              <a:ext uri="{FF2B5EF4-FFF2-40B4-BE49-F238E27FC236}">
                <a16:creationId xmlns:a16="http://schemas.microsoft.com/office/drawing/2014/main" id="{38F26640-EB57-B27F-9D78-E6411168CB5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0715" y="3610234"/>
            <a:ext cx="4458722" cy="21734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88D914-2976-FF9D-D4BA-06DB9C24F6F2}"/>
              </a:ext>
            </a:extLst>
          </p:cNvPr>
          <p:cNvSpPr txBox="1"/>
          <p:nvPr/>
        </p:nvSpPr>
        <p:spPr>
          <a:xfrm>
            <a:off x="1010715" y="3086880"/>
            <a:ext cx="7456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Commonly used functions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54686-3CD1-79AC-CC8D-E2B684F8E9F2}"/>
              </a:ext>
            </a:extLst>
          </p:cNvPr>
          <p:cNvSpPr txBox="1"/>
          <p:nvPr/>
        </p:nvSpPr>
        <p:spPr>
          <a:xfrm>
            <a:off x="1010714" y="1042146"/>
            <a:ext cx="7456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Fine-tunes foundation models with 3 lines of code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7"/>
          <p:cNvSpPr txBox="1">
            <a:spLocks noGrp="1"/>
          </p:cNvSpPr>
          <p:nvPr>
            <p:ph type="title"/>
          </p:nvPr>
        </p:nvSpPr>
        <p:spPr>
          <a:xfrm>
            <a:off x="376465" y="153248"/>
            <a:ext cx="11247978" cy="7276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33" tIns="60933" rIns="60933" bIns="60933" rtlCol="0" anchor="t" anchorCtr="0">
            <a:normAutofit fontScale="90000"/>
          </a:bodyPr>
          <a:lstStyle/>
          <a:p>
            <a:r>
              <a:rPr lang="en-US" dirty="0" err="1"/>
              <a:t>AutoML</a:t>
            </a:r>
            <a:r>
              <a:rPr lang="en-US" dirty="0"/>
              <a:t> in </a:t>
            </a:r>
            <a:r>
              <a:rPr lang="en-US" dirty="0" err="1"/>
              <a:t>AutoGluon</a:t>
            </a:r>
            <a:r>
              <a:rPr lang="en-US" dirty="0"/>
              <a:t> Multimodal</a:t>
            </a:r>
            <a:endParaRPr dirty="0"/>
          </a:p>
        </p:txBody>
      </p:sp>
      <p:sp>
        <p:nvSpPr>
          <p:cNvPr id="569" name="Google Shape;569;p17"/>
          <p:cNvSpPr txBox="1"/>
          <p:nvPr/>
        </p:nvSpPr>
        <p:spPr>
          <a:xfrm>
            <a:off x="4859146" y="1942615"/>
            <a:ext cx="991979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474746"/>
              </a:buClr>
              <a:buSzPts val="1400"/>
            </a:pPr>
            <a:r>
              <a:rPr lang="en-US" sz="1867" dirty="0">
                <a:latin typeface="Arial"/>
                <a:ea typeface="Arial"/>
                <a:cs typeface="Arial"/>
                <a:sym typeface="Arial"/>
              </a:rPr>
              <a:t>Image</a:t>
            </a:r>
            <a:endParaRPr sz="1867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7"/>
          <p:cNvSpPr txBox="1"/>
          <p:nvPr/>
        </p:nvSpPr>
        <p:spPr>
          <a:xfrm>
            <a:off x="5000789" y="2963810"/>
            <a:ext cx="708692" cy="41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474746"/>
              </a:buClr>
              <a:buSzPts val="1400"/>
            </a:pPr>
            <a:r>
              <a:rPr lang="en-US" sz="1867" dirty="0">
                <a:latin typeface="Arial"/>
                <a:ea typeface="Arial"/>
                <a:cs typeface="Arial"/>
                <a:sym typeface="Arial"/>
              </a:rPr>
              <a:t>Text</a:t>
            </a:r>
            <a:endParaRPr sz="1867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7"/>
          <p:cNvSpPr txBox="1"/>
          <p:nvPr/>
        </p:nvSpPr>
        <p:spPr>
          <a:xfrm>
            <a:off x="4817695" y="3739344"/>
            <a:ext cx="1074880" cy="41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474746"/>
              </a:buClr>
              <a:buSzPts val="1400"/>
            </a:pPr>
            <a:r>
              <a:rPr lang="en-US" sz="1867" dirty="0">
                <a:latin typeface="Arial"/>
                <a:ea typeface="Arial"/>
                <a:cs typeface="Arial"/>
                <a:sym typeface="Arial"/>
              </a:rPr>
              <a:t>Tabular </a:t>
            </a:r>
            <a:endParaRPr sz="1867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7"/>
          <p:cNvSpPr txBox="1"/>
          <p:nvPr/>
        </p:nvSpPr>
        <p:spPr>
          <a:xfrm>
            <a:off x="6456013" y="3739344"/>
            <a:ext cx="1114934" cy="6977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chemeClr val="dk1"/>
              </a:buClr>
              <a:buSzPts val="1400"/>
            </a:pPr>
            <a:r>
              <a:rPr lang="en-US" sz="1867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Tabular </a:t>
            </a:r>
          </a:p>
          <a:p>
            <a:pPr algn="ctr">
              <a:buClr>
                <a:schemeClr val="dk1"/>
              </a:buClr>
              <a:buSzPts val="1400"/>
            </a:pPr>
            <a:r>
              <a:rPr lang="en-US" sz="1867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Model</a:t>
            </a:r>
            <a:endParaRPr sz="1867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2" name="Google Shape;592;p17"/>
          <p:cNvSpPr txBox="1"/>
          <p:nvPr/>
        </p:nvSpPr>
        <p:spPr>
          <a:xfrm>
            <a:off x="8460921" y="2943357"/>
            <a:ext cx="980129" cy="4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33" tIns="60933" rIns="60933" bIns="60933" anchor="t" anchorCtr="0">
            <a:spAutoFit/>
          </a:bodyPr>
          <a:lstStyle/>
          <a:p>
            <a:pPr algn="ctr">
              <a:buClr>
                <a:srgbClr val="474746"/>
              </a:buClr>
              <a:buSzPts val="1050"/>
            </a:pPr>
            <a:r>
              <a:rPr lang="en-US" sz="2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Fusion </a:t>
            </a:r>
            <a:endParaRPr sz="2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3" name="Google Shape;593;p17"/>
          <p:cNvSpPr txBox="1"/>
          <p:nvPr/>
        </p:nvSpPr>
        <p:spPr>
          <a:xfrm>
            <a:off x="106905" y="6218007"/>
            <a:ext cx="5792313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474746"/>
              </a:buClr>
              <a:buSzPts val="800"/>
            </a:pPr>
            <a:r>
              <a:rPr lang="en-US" sz="1067">
                <a:latin typeface="Arial"/>
                <a:ea typeface="Arial"/>
                <a:cs typeface="Arial"/>
                <a:sym typeface="Arial"/>
              </a:rPr>
              <a:t>[1] Gorishniy, Yury, et al. "Revisiting deep learning models for tabular data.” NeurIPS 2021</a:t>
            </a: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7"/>
          <p:cNvSpPr txBox="1">
            <a:spLocks noGrp="1"/>
          </p:cNvSpPr>
          <p:nvPr>
            <p:ph type="sldNum" idx="12"/>
          </p:nvPr>
        </p:nvSpPr>
        <p:spPr>
          <a:xfrm>
            <a:off x="8799853" y="6498138"/>
            <a:ext cx="373176" cy="3692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33" tIns="60933" rIns="60933" bIns="60933" rtlCol="0" anchor="ctr" anchorCtr="0">
            <a:spAutoFit/>
          </a:bodyPr>
          <a:lstStyle/>
          <a:p>
            <a:fld id="{00000000-1234-1234-1234-123412341234}" type="slidenum">
              <a:rPr lang="en-US">
                <a:solidFill>
                  <a:schemeClr val="tx1"/>
                </a:solidFill>
              </a:rPr>
              <a:pPr/>
              <a:t>4</a:t>
            </a:fld>
            <a:endParaRPr>
              <a:solidFill>
                <a:schemeClr val="tx1"/>
              </a:solidFill>
            </a:endParaRPr>
          </a:p>
        </p:txBody>
      </p:sp>
      <p:sp>
        <p:nvSpPr>
          <p:cNvPr id="595" name="Google Shape;595;p17"/>
          <p:cNvSpPr txBox="1"/>
          <p:nvPr/>
        </p:nvSpPr>
        <p:spPr>
          <a:xfrm>
            <a:off x="1025552" y="2953584"/>
            <a:ext cx="1462400" cy="4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474746"/>
              </a:buClr>
              <a:buSzPts val="1400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Dataframe</a:t>
            </a:r>
            <a:endParaRPr sz="2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6" name="Google Shape;596;p17"/>
          <p:cNvSpPr/>
          <p:nvPr/>
        </p:nvSpPr>
        <p:spPr>
          <a:xfrm>
            <a:off x="2652027" y="2621600"/>
            <a:ext cx="1544133" cy="1094800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 Modalities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D75191C-7A90-0BCF-C18C-1FE348BCCF5B}"/>
              </a:ext>
            </a:extLst>
          </p:cNvPr>
          <p:cNvCxnSpPr>
            <a:cxnSpLocks/>
          </p:cNvCxnSpPr>
          <p:nvPr/>
        </p:nvCxnSpPr>
        <p:spPr>
          <a:xfrm>
            <a:off x="2343434" y="31690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671943-A511-094B-B6E5-E99F08B45346}"/>
              </a:ext>
            </a:extLst>
          </p:cNvPr>
          <p:cNvCxnSpPr>
            <a:cxnSpLocks/>
          </p:cNvCxnSpPr>
          <p:nvPr/>
        </p:nvCxnSpPr>
        <p:spPr>
          <a:xfrm>
            <a:off x="5742885" y="3176805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F52016-10CF-68A1-9A07-0F0FE834D8B8}"/>
              </a:ext>
            </a:extLst>
          </p:cNvPr>
          <p:cNvCxnSpPr>
            <a:cxnSpLocks/>
          </p:cNvCxnSpPr>
          <p:nvPr/>
        </p:nvCxnSpPr>
        <p:spPr>
          <a:xfrm>
            <a:off x="4108527" y="3159793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14011E-8CEE-B5B0-1EDB-873C66E024B7}"/>
              </a:ext>
            </a:extLst>
          </p:cNvPr>
          <p:cNvCxnSpPr>
            <a:cxnSpLocks/>
            <a:stCxn id="32" idx="3"/>
            <a:endCxn id="47" idx="1"/>
          </p:cNvCxnSpPr>
          <p:nvPr/>
        </p:nvCxnSpPr>
        <p:spPr>
          <a:xfrm flipV="1">
            <a:off x="7570947" y="3147275"/>
            <a:ext cx="883554" cy="140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EEB27E-0BD7-5AD4-55EF-7006923512AA}"/>
              </a:ext>
            </a:extLst>
          </p:cNvPr>
          <p:cNvCxnSpPr>
            <a:cxnSpLocks/>
          </p:cNvCxnSpPr>
          <p:nvPr/>
        </p:nvCxnSpPr>
        <p:spPr>
          <a:xfrm flipV="1">
            <a:off x="4108527" y="2335986"/>
            <a:ext cx="709162" cy="62782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2C0AFB-F0C1-3965-2806-77A3D14FF2C9}"/>
              </a:ext>
            </a:extLst>
          </p:cNvPr>
          <p:cNvCxnSpPr>
            <a:cxnSpLocks/>
          </p:cNvCxnSpPr>
          <p:nvPr/>
        </p:nvCxnSpPr>
        <p:spPr>
          <a:xfrm>
            <a:off x="4082327" y="3356739"/>
            <a:ext cx="654117" cy="5929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B265C5-78A2-DF8C-758E-71778C598319}"/>
              </a:ext>
            </a:extLst>
          </p:cNvPr>
          <p:cNvCxnSpPr>
            <a:cxnSpLocks/>
            <a:stCxn id="31" idx="3"/>
            <a:endCxn id="47" idx="0"/>
          </p:cNvCxnSpPr>
          <p:nvPr/>
        </p:nvCxnSpPr>
        <p:spPr>
          <a:xfrm>
            <a:off x="7570947" y="2248720"/>
            <a:ext cx="1378061" cy="66141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5FCFB0-78E4-B4D8-771B-8B79A0762D08}"/>
              </a:ext>
            </a:extLst>
          </p:cNvPr>
          <p:cNvCxnSpPr>
            <a:cxnSpLocks/>
          </p:cNvCxnSpPr>
          <p:nvPr/>
        </p:nvCxnSpPr>
        <p:spPr>
          <a:xfrm>
            <a:off x="5797571" y="3969408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759D1D5-E900-F08C-F922-918AFBC490B0}"/>
              </a:ext>
            </a:extLst>
          </p:cNvPr>
          <p:cNvCxnSpPr>
            <a:cxnSpLocks/>
            <a:stCxn id="575" idx="3"/>
            <a:endCxn id="47" idx="2"/>
          </p:cNvCxnSpPr>
          <p:nvPr/>
        </p:nvCxnSpPr>
        <p:spPr>
          <a:xfrm flipV="1">
            <a:off x="7570947" y="3384417"/>
            <a:ext cx="1378061" cy="703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A61BCC-CD71-7694-8D61-197D915E647F}"/>
              </a:ext>
            </a:extLst>
          </p:cNvPr>
          <p:cNvCxnSpPr>
            <a:cxnSpLocks/>
          </p:cNvCxnSpPr>
          <p:nvPr/>
        </p:nvCxnSpPr>
        <p:spPr>
          <a:xfrm>
            <a:off x="5809668" y="2164839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CD64DFC-6562-2E2B-DFD7-ECCE818A3DA9}"/>
              </a:ext>
            </a:extLst>
          </p:cNvPr>
          <p:cNvCxnSpPr>
            <a:cxnSpLocks/>
            <a:stCxn id="47" idx="3"/>
            <a:endCxn id="25" idx="1"/>
          </p:cNvCxnSpPr>
          <p:nvPr/>
        </p:nvCxnSpPr>
        <p:spPr>
          <a:xfrm>
            <a:off x="9443514" y="3147275"/>
            <a:ext cx="457721" cy="1372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592;p17">
            <a:extLst>
              <a:ext uri="{FF2B5EF4-FFF2-40B4-BE49-F238E27FC236}">
                <a16:creationId xmlns:a16="http://schemas.microsoft.com/office/drawing/2014/main" id="{9A14E1B3-5F55-BC16-C03F-EA03536C98DE}"/>
              </a:ext>
            </a:extLst>
          </p:cNvPr>
          <p:cNvSpPr txBox="1"/>
          <p:nvPr/>
        </p:nvSpPr>
        <p:spPr>
          <a:xfrm>
            <a:off x="9901235" y="2945581"/>
            <a:ext cx="980129" cy="4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33" tIns="60933" rIns="60933" bIns="60933" anchor="t" anchorCtr="0">
            <a:spAutoFit/>
          </a:bodyPr>
          <a:lstStyle/>
          <a:p>
            <a:pPr algn="ctr">
              <a:buClr>
                <a:srgbClr val="474746"/>
              </a:buClr>
              <a:buSzPts val="1050"/>
            </a:pPr>
            <a:r>
              <a:rPr lang="en-US" sz="2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Output</a:t>
            </a:r>
          </a:p>
        </p:txBody>
      </p:sp>
      <p:sp>
        <p:nvSpPr>
          <p:cNvPr id="31" name="Google Shape;569;p17">
            <a:extLst>
              <a:ext uri="{FF2B5EF4-FFF2-40B4-BE49-F238E27FC236}">
                <a16:creationId xmlns:a16="http://schemas.microsoft.com/office/drawing/2014/main" id="{54A80A69-27BC-8C16-3B0E-9FD7CD6478FA}"/>
              </a:ext>
            </a:extLst>
          </p:cNvPr>
          <p:cNvSpPr txBox="1"/>
          <p:nvPr/>
        </p:nvSpPr>
        <p:spPr>
          <a:xfrm>
            <a:off x="6456014" y="1899869"/>
            <a:ext cx="1114933" cy="69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474746"/>
              </a:buClr>
              <a:buSzPts val="1400"/>
            </a:pPr>
            <a:r>
              <a:rPr lang="en-US" sz="1867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Image</a:t>
            </a:r>
          </a:p>
          <a:p>
            <a:pPr algn="ctr">
              <a:buClr>
                <a:srgbClr val="474746"/>
              </a:buClr>
              <a:buSzPts val="1400"/>
            </a:pPr>
            <a:r>
              <a:rPr lang="en-US" sz="1867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Model</a:t>
            </a:r>
            <a:endParaRPr sz="1867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Google Shape;569;p17">
            <a:extLst>
              <a:ext uri="{FF2B5EF4-FFF2-40B4-BE49-F238E27FC236}">
                <a16:creationId xmlns:a16="http://schemas.microsoft.com/office/drawing/2014/main" id="{C14AA59E-F8FC-3CDD-C446-F588D1FCE24E}"/>
              </a:ext>
            </a:extLst>
          </p:cNvPr>
          <p:cNvSpPr txBox="1"/>
          <p:nvPr/>
        </p:nvSpPr>
        <p:spPr>
          <a:xfrm>
            <a:off x="6456014" y="2799826"/>
            <a:ext cx="1114933" cy="69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474746"/>
              </a:buClr>
              <a:buSzPts val="1400"/>
            </a:pPr>
            <a:r>
              <a:rPr lang="en-US" sz="1867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Text</a:t>
            </a:r>
          </a:p>
          <a:p>
            <a:pPr algn="ctr">
              <a:buClr>
                <a:srgbClr val="474746"/>
              </a:buClr>
              <a:buSzPts val="1400"/>
            </a:pPr>
            <a:r>
              <a:rPr lang="en-US" sz="1867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Model</a:t>
            </a:r>
            <a:endParaRPr sz="1867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0DBD6C1-9B6F-9105-1D2E-D479B57804A4}"/>
              </a:ext>
            </a:extLst>
          </p:cNvPr>
          <p:cNvSpPr/>
          <p:nvPr/>
        </p:nvSpPr>
        <p:spPr>
          <a:xfrm>
            <a:off x="6515594" y="1878848"/>
            <a:ext cx="989013" cy="7607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FC685C8-FBDA-CC48-3693-FBB7004E16F4}"/>
              </a:ext>
            </a:extLst>
          </p:cNvPr>
          <p:cNvSpPr/>
          <p:nvPr/>
        </p:nvSpPr>
        <p:spPr>
          <a:xfrm>
            <a:off x="6520852" y="2766971"/>
            <a:ext cx="989013" cy="7607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D1646FD0-7690-DFE0-DF54-0A48237037FE}"/>
              </a:ext>
            </a:extLst>
          </p:cNvPr>
          <p:cNvSpPr/>
          <p:nvPr/>
        </p:nvSpPr>
        <p:spPr>
          <a:xfrm>
            <a:off x="6535300" y="3698636"/>
            <a:ext cx="989013" cy="7607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F7A0A4D-D2EA-34FA-3382-749CAF0F6597}"/>
              </a:ext>
            </a:extLst>
          </p:cNvPr>
          <p:cNvSpPr/>
          <p:nvPr/>
        </p:nvSpPr>
        <p:spPr>
          <a:xfrm>
            <a:off x="8454501" y="2910132"/>
            <a:ext cx="989013" cy="4742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6F611A69-35D8-C405-449D-E779D7E95BC4}"/>
              </a:ext>
            </a:extLst>
          </p:cNvPr>
          <p:cNvSpPr/>
          <p:nvPr/>
        </p:nvSpPr>
        <p:spPr>
          <a:xfrm>
            <a:off x="2853075" y="2787972"/>
            <a:ext cx="1177285" cy="7607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4A771-1F71-85CE-1A6D-1472916302B8}"/>
              </a:ext>
            </a:extLst>
          </p:cNvPr>
          <p:cNvSpPr txBox="1"/>
          <p:nvPr/>
        </p:nvSpPr>
        <p:spPr>
          <a:xfrm>
            <a:off x="3626805" y="5021887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Automatically infer &amp; fuse modalities</a:t>
            </a:r>
          </a:p>
        </p:txBody>
      </p:sp>
    </p:spTree>
    <p:extLst>
      <p:ext uri="{BB962C8B-B14F-4D97-AF65-F5344CB8AC3E}">
        <p14:creationId xmlns:p14="http://schemas.microsoft.com/office/powerpoint/2010/main" val="227777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g1f33885617b_10_1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551" y="1561659"/>
            <a:ext cx="7325494" cy="3734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47;g1f33885617b_11_33">
            <a:extLst>
              <a:ext uri="{FF2B5EF4-FFF2-40B4-BE49-F238E27FC236}">
                <a16:creationId xmlns:a16="http://schemas.microsoft.com/office/drawing/2014/main" id="{8ECC4390-5565-CC43-DBD5-8C57561ED2F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2595" y="2459902"/>
            <a:ext cx="1802533" cy="240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549;g1f33885617b_11_33">
            <a:extLst>
              <a:ext uri="{FF2B5EF4-FFF2-40B4-BE49-F238E27FC236}">
                <a16:creationId xmlns:a16="http://schemas.microsoft.com/office/drawing/2014/main" id="{F79AB8B8-FC26-0B45-DC93-E652C7CADCCB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3794237" y="3661602"/>
            <a:ext cx="5478358" cy="56704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" name="Google Shape;535;g1f33885617b_11_21">
            <a:extLst>
              <a:ext uri="{FF2B5EF4-FFF2-40B4-BE49-F238E27FC236}">
                <a16:creationId xmlns:a16="http://schemas.microsoft.com/office/drawing/2014/main" id="{E9990836-0DD9-AAEE-5FE9-5213A7D554DB}"/>
              </a:ext>
            </a:extLst>
          </p:cNvPr>
          <p:cNvSpPr txBox="1"/>
          <p:nvPr/>
        </p:nvSpPr>
        <p:spPr>
          <a:xfrm>
            <a:off x="8915983" y="1347955"/>
            <a:ext cx="2387592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2400" dirty="0"/>
              <a:t>Adoption rate: 4</a:t>
            </a:r>
            <a:endParaRPr sz="2400" dirty="0"/>
          </a:p>
        </p:txBody>
      </p:sp>
      <p:cxnSp>
        <p:nvCxnSpPr>
          <p:cNvPr id="9" name="Google Shape;537;g1f33885617b_11_21">
            <a:extLst>
              <a:ext uri="{FF2B5EF4-FFF2-40B4-BE49-F238E27FC236}">
                <a16:creationId xmlns:a16="http://schemas.microsoft.com/office/drawing/2014/main" id="{38A5C79C-EC07-A6AB-2B23-08E08CA89EC4}"/>
              </a:ext>
            </a:extLst>
          </p:cNvPr>
          <p:cNvCxnSpPr>
            <a:cxnSpLocks/>
          </p:cNvCxnSpPr>
          <p:nvPr/>
        </p:nvCxnSpPr>
        <p:spPr>
          <a:xfrm flipV="1">
            <a:off x="10173859" y="1923450"/>
            <a:ext cx="2" cy="4419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6CC2312-FD8D-8638-F36C-B16077312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175" y="5457974"/>
            <a:ext cx="7772400" cy="1192085"/>
          </a:xfrm>
          <a:prstGeom prst="rect">
            <a:avLst/>
          </a:prstGeom>
        </p:spPr>
      </p:pic>
      <p:sp>
        <p:nvSpPr>
          <p:cNvPr id="7" name="Google Shape;566;p17">
            <a:extLst>
              <a:ext uri="{FF2B5EF4-FFF2-40B4-BE49-F238E27FC236}">
                <a16:creationId xmlns:a16="http://schemas.microsoft.com/office/drawing/2014/main" id="{9D69D7BD-65EE-84AC-25AE-C0EC21A748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6465" y="153248"/>
            <a:ext cx="11247978" cy="7276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33" tIns="60933" rIns="60933" bIns="60933" rtlCol="0" anchor="t" anchorCtr="0">
            <a:normAutofit fontScale="90000"/>
          </a:bodyPr>
          <a:lstStyle/>
          <a:p>
            <a:r>
              <a:rPr lang="en-US" dirty="0" err="1"/>
              <a:t>AutoML</a:t>
            </a:r>
            <a:r>
              <a:rPr lang="en-US" dirty="0"/>
              <a:t> in </a:t>
            </a:r>
            <a:r>
              <a:rPr lang="en-US" dirty="0" err="1"/>
              <a:t>AutoGluon</a:t>
            </a:r>
            <a:r>
              <a:rPr lang="en-US" dirty="0"/>
              <a:t> Multimodal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1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BCAA-45EB-FE8B-1F1E-D0CC7825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AutoML</a:t>
            </a:r>
            <a:r>
              <a:rPr lang="en-US" dirty="0"/>
              <a:t> in </a:t>
            </a:r>
            <a:r>
              <a:rPr lang="en-US" dirty="0" err="1"/>
              <a:t>AutoGluon</a:t>
            </a:r>
            <a:r>
              <a:rPr lang="en-US" dirty="0"/>
              <a:t> Multimodal</a:t>
            </a:r>
          </a:p>
        </p:txBody>
      </p:sp>
      <p:pic>
        <p:nvPicPr>
          <p:cNvPr id="1026" name="Picture 2" descr="Scaling up PyTorch Lightning hyperparameter tuning with Ray Tune | Anyscale">
            <a:extLst>
              <a:ext uri="{FF2B5EF4-FFF2-40B4-BE49-F238E27FC236}">
                <a16:creationId xmlns:a16="http://schemas.microsoft.com/office/drawing/2014/main" id="{C8BD2FA6-55AA-91E8-F8CA-CD00C2B1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740" y="4486818"/>
            <a:ext cx="3160541" cy="99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4EF8A0-C3C2-1338-DDC0-594E7574C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15" y="1070128"/>
            <a:ext cx="7772400" cy="4717744"/>
          </a:xfrm>
          <a:prstGeom prst="rect">
            <a:avLst/>
          </a:prstGeom>
        </p:spPr>
      </p:pic>
      <p:pic>
        <p:nvPicPr>
          <p:cNvPr id="1028" name="Picture 4" descr="Hyperparameter optimization: Foundations, algorithms, best practices, and  open challenges - Bischl - 2023 - WIREs Data Mining and Knowledge Discovery  - Wiley Online Library">
            <a:extLst>
              <a:ext uri="{FF2B5EF4-FFF2-40B4-BE49-F238E27FC236}">
                <a16:creationId xmlns:a16="http://schemas.microsoft.com/office/drawing/2014/main" id="{BB829471-AD33-DFBA-1354-D3A64B3E2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320" y="1980028"/>
            <a:ext cx="31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A0B4FB-0650-5580-4927-AB1CF53955BE}"/>
              </a:ext>
            </a:extLst>
          </p:cNvPr>
          <p:cNvSpPr txBox="1"/>
          <p:nvPr/>
        </p:nvSpPr>
        <p:spPr>
          <a:xfrm>
            <a:off x="2416126" y="6211293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HPO with </a:t>
            </a:r>
            <a:r>
              <a:rPr lang="en-US" sz="2400" b="1" dirty="0" err="1"/>
              <a:t>AutoGluon</a:t>
            </a:r>
            <a:r>
              <a:rPr lang="en-US" sz="2400" b="1" dirty="0"/>
              <a:t> Multimodal</a:t>
            </a:r>
          </a:p>
        </p:txBody>
      </p:sp>
    </p:spTree>
    <p:extLst>
      <p:ext uri="{BB962C8B-B14F-4D97-AF65-F5344CB8AC3E}">
        <p14:creationId xmlns:p14="http://schemas.microsoft.com/office/powerpoint/2010/main" val="54489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FCCC3-5B57-5306-FDC2-BFBDE956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21" y="409825"/>
            <a:ext cx="10940407" cy="727657"/>
          </a:xfrm>
        </p:spPr>
        <p:txBody>
          <a:bodyPr>
            <a:normAutofit fontScale="90000"/>
          </a:bodyPr>
          <a:lstStyle/>
          <a:p>
            <a:r>
              <a:rPr lang="en-US" dirty="0"/>
              <a:t>PEFT with </a:t>
            </a:r>
            <a:r>
              <a:rPr lang="en-US" dirty="0" err="1"/>
              <a:t>AutoGluon</a:t>
            </a:r>
            <a:r>
              <a:rPr lang="en-US" dirty="0"/>
              <a:t> Multimodal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71ADC-EF39-E642-4E74-9A4ED2984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Supported PEFT algorithms:</a:t>
            </a:r>
          </a:p>
          <a:p>
            <a:pPr marL="1257278" lvl="1" indent="-342900"/>
            <a:r>
              <a:rPr lang="en-US" dirty="0"/>
              <a:t>LORA</a:t>
            </a:r>
          </a:p>
          <a:p>
            <a:pPr marL="1257278" lvl="1" indent="-342900"/>
            <a:r>
              <a:rPr lang="en-US" dirty="0"/>
              <a:t>LORA_BIAS</a:t>
            </a:r>
          </a:p>
          <a:p>
            <a:pPr marL="1257278" lvl="1" indent="-342900"/>
            <a:r>
              <a:rPr lang="en-US" dirty="0"/>
              <a:t>LORA_NORM</a:t>
            </a:r>
          </a:p>
          <a:p>
            <a:pPr marL="1257278" lvl="1" indent="-342900"/>
            <a:r>
              <a:rPr lang="en-US" dirty="0"/>
              <a:t>IA3</a:t>
            </a:r>
          </a:p>
          <a:p>
            <a:pPr marL="1257278" lvl="1" indent="-342900"/>
            <a:r>
              <a:rPr lang="en-US" dirty="0"/>
              <a:t>IA3_LORA</a:t>
            </a:r>
          </a:p>
          <a:p>
            <a:pPr marL="1257278" lvl="1" indent="-342900"/>
            <a:r>
              <a:rPr lang="en-US" dirty="0"/>
              <a:t>CONV_LORA</a:t>
            </a:r>
          </a:p>
          <a:p>
            <a:pPr marL="1257278" lvl="1" indent="-342900"/>
            <a:r>
              <a:rPr lang="en-US" dirty="0"/>
              <a:t>Etc.</a:t>
            </a:r>
          </a:p>
          <a:p>
            <a:endParaRPr lang="en-US" dirty="0"/>
          </a:p>
          <a:p>
            <a:r>
              <a:rPr lang="en-US" dirty="0"/>
              <a:t>"</a:t>
            </a:r>
            <a:r>
              <a:rPr lang="en-US" dirty="0" err="1"/>
              <a:t>optimization.efficient_finetune</a:t>
            </a:r>
            <a:r>
              <a:rPr lang="en-US" dirty="0"/>
              <a:t>": "ia3_bias"</a:t>
            </a:r>
          </a:p>
        </p:txBody>
      </p:sp>
      <p:pic>
        <p:nvPicPr>
          <p:cNvPr id="2050" name="Picture 2" descr="Efficient Fine-tuning with PEFT and LoRA | Niklas Heidloff">
            <a:extLst>
              <a:ext uri="{FF2B5EF4-FFF2-40B4-BE49-F238E27FC236}">
                <a16:creationId xmlns:a16="http://schemas.microsoft.com/office/drawing/2014/main" id="{7396461F-7D18-129C-752B-1DDBACDB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91" y="1580151"/>
            <a:ext cx="6396111" cy="33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8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f3713565c9_7_2"/>
          <p:cNvSpPr txBox="1">
            <a:spLocks noGrp="1"/>
          </p:cNvSpPr>
          <p:nvPr>
            <p:ph type="title"/>
          </p:nvPr>
        </p:nvSpPr>
        <p:spPr>
          <a:xfrm>
            <a:off x="429015" y="153247"/>
            <a:ext cx="10940400" cy="727600"/>
          </a:xfrm>
          <a:prstGeom prst="rect">
            <a:avLst/>
          </a:prstGeom>
        </p:spPr>
        <p:txBody>
          <a:bodyPr spcFirstLastPara="1" vert="horz" wrap="square" lIns="60933" tIns="60933" rIns="60933" bIns="60933" rtlCol="0" anchor="t" anchorCtr="0">
            <a:normAutofit fontScale="90000"/>
          </a:bodyPr>
          <a:lstStyle/>
          <a:p>
            <a:r>
              <a:rPr lang="en-US" dirty="0"/>
              <a:t>Task – Semantic Matching</a:t>
            </a:r>
            <a:endParaRPr dirty="0"/>
          </a:p>
        </p:txBody>
      </p:sp>
      <p:sp>
        <p:nvSpPr>
          <p:cNvPr id="635" name="Google Shape;635;g1f3713565c9_7_2"/>
          <p:cNvSpPr txBox="1">
            <a:spLocks noGrp="1"/>
          </p:cNvSpPr>
          <p:nvPr>
            <p:ph type="sldNum" idx="12"/>
          </p:nvPr>
        </p:nvSpPr>
        <p:spPr>
          <a:xfrm>
            <a:off x="8799853" y="6498072"/>
            <a:ext cx="373200" cy="369277"/>
          </a:xfrm>
          <a:prstGeom prst="rect">
            <a:avLst/>
          </a:prstGeom>
        </p:spPr>
        <p:txBody>
          <a:bodyPr spcFirstLastPara="1" vert="horz" wrap="square" lIns="60933" tIns="60933" rIns="60933" bIns="60933" rtlCol="0" anchor="ctr" anchorCtr="0">
            <a:sp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  <p:pic>
        <p:nvPicPr>
          <p:cNvPr id="636" name="Google Shape;636;g1f3713565c9_7_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23" y="2004398"/>
            <a:ext cx="4965895" cy="217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B169E4-3577-A1CB-74EC-854AA18A3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15" y="4540242"/>
            <a:ext cx="4832803" cy="1886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CC0E3C-65B1-5CF8-F280-A5C0ED5F9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714" y="0"/>
            <a:ext cx="5526852" cy="19835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9B9425-D9CA-25AC-B2CE-874F0B156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4811" y="2451024"/>
            <a:ext cx="6517189" cy="1730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D8C7D-D425-F530-A3BE-B2A55AE51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811" y="4540242"/>
            <a:ext cx="5566965" cy="16700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4EEE-CA37-3EE1-9E05-BC276C9A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- Image Segmentation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7A8B4-A29F-2ACD-44F9-BAD52A8075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DE05F-DC28-D08B-D93D-7A17445B0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619" y="1498135"/>
            <a:ext cx="7772400" cy="221570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B9D3129-20B9-FC52-687A-10D92A4C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8" y="1600200"/>
            <a:ext cx="248644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66E9EBC-F2E7-8EE7-5A02-B2B7EE199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03" y="3527597"/>
            <a:ext cx="248644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0B0B59-262E-7436-741B-2A1C1C6B2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881" y="3875080"/>
            <a:ext cx="50958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08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5624</TotalTime>
  <Words>699</Words>
  <Application>Microsoft Macintosh PowerPoint</Application>
  <PresentationFormat>Widescreen</PresentationFormat>
  <Paragraphs>152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ArialMT</vt:lpstr>
      <vt:lpstr>Arial</vt:lpstr>
      <vt:lpstr>Calibri</vt:lpstr>
      <vt:lpstr>Calibri Light</vt:lpstr>
      <vt:lpstr>Times New Roman</vt:lpstr>
      <vt:lpstr>Office Theme</vt:lpstr>
      <vt:lpstr>AutoGluon Multimodal </vt:lpstr>
      <vt:lpstr>AutoGluon Multimodal Overview</vt:lpstr>
      <vt:lpstr>AutoGluon Multimodal Overview</vt:lpstr>
      <vt:lpstr>AutoML in AutoGluon Multimodal</vt:lpstr>
      <vt:lpstr>AutoML in AutoGluon Multimodal</vt:lpstr>
      <vt:lpstr>AutoML in AutoGluon Multimodal</vt:lpstr>
      <vt:lpstr>PEFT with AutoGluon Multimodal</vt:lpstr>
      <vt:lpstr>Task – Semantic Matching</vt:lpstr>
      <vt:lpstr>Task - Image Segmentation</vt:lpstr>
      <vt:lpstr>Benchmark – Classification &amp; Regression</vt:lpstr>
      <vt:lpstr>Benchmark - Semantic Matching</vt:lpstr>
      <vt:lpstr>Benchmark - Image Segmentation</vt:lpstr>
      <vt:lpstr>AutoGluon-RAG </vt:lpstr>
      <vt:lpstr>Why AutoGluon RAG</vt:lpstr>
      <vt:lpstr>AutoGluon RAG Overview</vt:lpstr>
      <vt:lpstr>Usage of AutoGluon-RAG – Two Ways</vt:lpstr>
      <vt:lpstr>Highlighted Features</vt:lpstr>
      <vt:lpstr>Highlighted Features</vt:lpstr>
      <vt:lpstr>Application – Coding Assistant</vt:lpstr>
      <vt:lpstr>Application – Research Assistant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42</cp:revision>
  <dcterms:created xsi:type="dcterms:W3CDTF">2024-12-03T21:52:24Z</dcterms:created>
  <dcterms:modified xsi:type="dcterms:W3CDTF">2024-12-10T19:25:56Z</dcterms:modified>
</cp:coreProperties>
</file>