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381" r:id="rId2"/>
    <p:sldId id="579" r:id="rId3"/>
    <p:sldId id="355" r:id="rId4"/>
    <p:sldId id="414" r:id="rId5"/>
    <p:sldId id="357" r:id="rId6"/>
    <p:sldId id="336" r:id="rId7"/>
    <p:sldId id="351" r:id="rId8"/>
    <p:sldId id="305" r:id="rId9"/>
    <p:sldId id="303" r:id="rId10"/>
    <p:sldId id="710" r:id="rId11"/>
    <p:sldId id="339" r:id="rId12"/>
    <p:sldId id="342" r:id="rId13"/>
    <p:sldId id="510" r:id="rId14"/>
    <p:sldId id="691" r:id="rId15"/>
    <p:sldId id="693" r:id="rId16"/>
    <p:sldId id="635" r:id="rId17"/>
    <p:sldId id="637" r:id="rId18"/>
    <p:sldId id="711" r:id="rId19"/>
    <p:sldId id="706" r:id="rId20"/>
    <p:sldId id="688" r:id="rId21"/>
    <p:sldId id="689" r:id="rId22"/>
    <p:sldId id="360" r:id="rId23"/>
    <p:sldId id="712" r:id="rId24"/>
    <p:sldId id="713" r:id="rId25"/>
    <p:sldId id="703" r:id="rId26"/>
    <p:sldId id="715" r:id="rId27"/>
    <p:sldId id="716" r:id="rId28"/>
    <p:sldId id="714" r:id="rId29"/>
    <p:sldId id="717" r:id="rId30"/>
    <p:sldId id="507" r:id="rId31"/>
    <p:sldId id="610" r:id="rId32"/>
    <p:sldId id="609" r:id="rId33"/>
    <p:sldId id="5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utoML Intro" id="{B861F9F6-BAF6-2B4B-98AD-37AD8FB20FD9}">
          <p14:sldIdLst>
            <p14:sldId id="381"/>
            <p14:sldId id="579"/>
            <p14:sldId id="355"/>
            <p14:sldId id="414"/>
            <p14:sldId id="357"/>
            <p14:sldId id="336"/>
            <p14:sldId id="351"/>
            <p14:sldId id="305"/>
            <p14:sldId id="303"/>
            <p14:sldId id="710"/>
            <p14:sldId id="339"/>
            <p14:sldId id="342"/>
            <p14:sldId id="510"/>
            <p14:sldId id="691"/>
            <p14:sldId id="693"/>
            <p14:sldId id="635"/>
            <p14:sldId id="637"/>
            <p14:sldId id="711"/>
            <p14:sldId id="706"/>
            <p14:sldId id="688"/>
            <p14:sldId id="689"/>
            <p14:sldId id="360"/>
            <p14:sldId id="712"/>
            <p14:sldId id="713"/>
            <p14:sldId id="703"/>
            <p14:sldId id="715"/>
            <p14:sldId id="716"/>
            <p14:sldId id="714"/>
            <p14:sldId id="717"/>
          </p14:sldIdLst>
        </p14:section>
        <p14:section name="Outro" id="{568B9CC7-DE3D-2447-9DD3-CC6121101681}">
          <p14:sldIdLst>
            <p14:sldId id="507"/>
            <p14:sldId id="610"/>
            <p14:sldId id="609"/>
            <p14:sldId id="5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49"/>
    <p:restoredTop sz="94675"/>
  </p:normalViewPr>
  <p:slideViewPr>
    <p:cSldViewPr snapToGrid="0" snapToObjects="1">
      <p:cViewPr varScale="1">
        <p:scale>
          <a:sx n="128" d="100"/>
          <a:sy n="128" d="100"/>
        </p:scale>
        <p:origin x="1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AutoGluon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EEA9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224B-B730-F265A3E94796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EF-224B-B730-F265A3E94796}"/>
              </c:ext>
            </c:extLst>
          </c:dPt>
          <c:dPt>
            <c:idx val="2"/>
            <c:invertIfNegative val="0"/>
            <c:bubble3D val="0"/>
            <c:spPr>
              <a:solidFill>
                <a:srgbClr val="FF9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224B-B730-F265A3E94796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224B-B730-F265A3E94796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EF-224B-B730-F265A3E94796}"/>
              </c:ext>
            </c:extLst>
          </c:dPt>
          <c:cat>
            <c:strRef>
              <c:f>Sheet1!$A$2:$A$6</c:f>
              <c:strCache>
                <c:ptCount val="5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Top 5</c:v>
                </c:pt>
                <c:pt idx="4">
                  <c:v>Top 1%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F-224B-B730-F265A3E94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686729023"/>
        <c:axId val="686730735"/>
      </c:barChart>
      <c:catAx>
        <c:axId val="6867290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6730735"/>
        <c:crosses val="autoZero"/>
        <c:auto val="1"/>
        <c:lblAlgn val="ctr"/>
        <c:lblOffset val="100"/>
        <c:noMultiLvlLbl val="0"/>
      </c:catAx>
      <c:valAx>
        <c:axId val="6867307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6729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6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9A7C-AE14-DB44-80D5-FB1F7D9ED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57ED3-59E9-2C43-B12F-0965C1243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FC076-894B-6B48-A0C0-75BB3A7C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E83A6-1CCA-4541-BFE4-96533CFE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BC64D-B383-2C40-8BC5-54734A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2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D905-361B-6D4D-9782-C3408E10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40CFD-AB28-394B-B839-6515EE40C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23964-CB06-E048-9EBA-81076C88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60F7-BB30-F941-8AAB-07641635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3A11A-0BB5-AE44-8EC2-024CBE65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AF8E88-B81B-6040-99BA-CE027C541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0837C-FA84-0F42-A027-CC6ABECAF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74F0-DB1E-694E-9C5E-98BBB99B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D51D-6728-1F4C-A667-79F760CD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8C5BC-7927-E742-9EC0-F7DD81A2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4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95" y="187080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2A47B9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95" y="228038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595" y="137297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2A47B9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FF1610-ACC9-76B6-E3CC-FDB8E0B1B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79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F8F-3F3F-4176-AAC6-6F214D9A9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6388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insert image, </a:t>
            </a:r>
            <a:br>
              <a:rPr lang="en-US" dirty="0"/>
            </a:br>
            <a:r>
              <a:rPr lang="en-US" dirty="0"/>
              <a:t>or select placeholder </a:t>
            </a:r>
            <a:br>
              <a:rPr lang="en-US" dirty="0"/>
            </a:br>
            <a:r>
              <a:rPr lang="en-US" dirty="0"/>
              <a:t>and paste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800" y="1485900"/>
            <a:ext cx="5638800" cy="472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92561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4BE7-1823-BC4D-A1D9-5D66E826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56" y="365125"/>
            <a:ext cx="77906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F7F46-0423-1542-98BD-4DD58583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656" y="1825625"/>
            <a:ext cx="7790688" cy="4416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57181-0B5F-FF4F-BBB4-829B2DF40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385EF-6D86-DF49-AFCD-52592E4A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468F-32FC-B942-B92D-07CDD3E5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5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91CA-E6BE-9441-93DE-18E5B7BF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A5B8F-E305-4B4A-ADE3-308A7015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FB21-98A9-E147-8A20-2C9F30D6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A022-ADF2-9149-92F6-BE438CAE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655E8-1E1D-114A-BE44-DAE99CD6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7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C19C-8680-7341-8CA5-BB1630F5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642B-4480-EA4A-AAD2-CB8107D35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F20FE-4E77-D74A-84C8-CA02190D0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E8193-F9A4-5747-BE41-F748470A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51FBD-2674-3B4F-8C07-34EFC4B4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8EB3C-F76C-0746-AC3B-FA7224E3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C15E-F298-6940-AA3C-7A0B19B1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B5811-7F05-BF4E-B475-8FC659640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9D107-6BCE-E944-82FA-04AD7290E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825E3-5C4C-8047-89D4-183802BF3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6FC61-C050-1E4F-880B-82B9A81F1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534F88-9970-3540-8975-4C4611B8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956C5-D771-9E4B-B66B-D7D926AE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790A2-DF95-EB44-9F93-151AA405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DA75-B1E5-7541-B846-F39A6076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72924-71D7-CB40-911E-0F854F13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F030B-7114-C549-9AF0-653E8B72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5E6A8-0558-C144-949E-95183B6C4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0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87A4C-88F4-BA4E-B1B8-365B8504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F63AB-4CE1-E745-94C6-F7BA25D7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F9AD6-3D8F-8D4D-A7A9-B5715C65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C44E-FB59-F640-BF3E-5D8AE5D5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C534-B76A-844B-BD96-762DB1CB9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9E6E0-1D75-6E4F-90F2-A8467DB4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3C1F2-7B2D-AA4D-A65D-AF18BA47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10558-D88A-2249-A13A-73FD5AC1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B2DBB-0C45-4246-B5D8-094D981A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2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E017-7F1F-D24A-B011-FBB56A4D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6DD270-BF85-3043-937F-A5F426AC8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C24EA-C5F2-6240-B44E-1980FB0A7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D0D03-4FD9-AE41-B179-4DCD3507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79B91-1866-EA43-A016-975E9974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00" y="636930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0AB6-919C-6643-85CA-3EBEC024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06E0B-2EC5-9449-B7FF-3565F030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56" y="365125"/>
            <a:ext cx="77906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214F5-3759-C647-912A-6BB81346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0657" y="1825625"/>
            <a:ext cx="7790688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ED8D-B1A0-1346-8991-0D58AB514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1050" y="6492875"/>
            <a:ext cx="46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49F9D-58B5-0241-89AA-AD9C78998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utogluon/autogluon/blob/master/AWESOME.md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utogluon/autoglu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discord.gg/85hxEby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7.sv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hyperlink" Target="https://auto.gluon.a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1E3F51D-DDCE-D271-1897-400AE9D2B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595" y="1870806"/>
            <a:ext cx="8274329" cy="258532"/>
          </a:xfrm>
        </p:spPr>
        <p:txBody>
          <a:bodyPr/>
          <a:lstStyle/>
          <a:p>
            <a:r>
              <a:rPr lang="en-US" dirty="0">
                <a:latin typeface="+mj-lt"/>
              </a:rPr>
              <a:t>NeurIPS Expo Workshop, 10.12.2024</a:t>
            </a:r>
            <a:endParaRPr lang="en-DE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DB395-5A86-9225-63AF-DA47659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94" y="2273199"/>
            <a:ext cx="8672493" cy="83407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AutoGluon 1.2</a:t>
            </a:r>
            <a:endParaRPr lang="en-DE" sz="3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EEA71-934F-5426-BDA8-85D8F665E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95" y="4572926"/>
            <a:ext cx="7920451" cy="1883106"/>
          </a:xfrm>
        </p:spPr>
        <p:txBody>
          <a:bodyPr/>
          <a:lstStyle/>
          <a:p>
            <a:r>
              <a:rPr lang="en-DE" dirty="0"/>
              <a:t>Nick </a:t>
            </a:r>
            <a:r>
              <a:rPr lang="en-DE"/>
              <a:t>Erickson</a:t>
            </a:r>
            <a:r>
              <a:rPr lang="en-DE" b="0"/>
              <a:t>,</a:t>
            </a:r>
            <a:r>
              <a:rPr lang="en-US" b="0" dirty="0"/>
              <a:t> Senior Applied Scientist, AWS, </a:t>
            </a:r>
            <a:r>
              <a:rPr lang="en-US" b="0" i="1" dirty="0" err="1"/>
              <a:t>neerick@amazon.com</a:t>
            </a:r>
            <a:endParaRPr lang="en-US" b="0" i="1" dirty="0"/>
          </a:p>
          <a:p>
            <a:r>
              <a:rPr lang="en-US" dirty="0"/>
              <a:t>Abdul Fatir Ansari</a:t>
            </a:r>
            <a:r>
              <a:rPr lang="en-DE" b="0"/>
              <a:t>,</a:t>
            </a:r>
            <a:r>
              <a:rPr lang="en-US" b="0" dirty="0"/>
              <a:t> Senior Applied Scientist, AWS, </a:t>
            </a:r>
            <a:r>
              <a:rPr lang="en-US" b="0" i="1" dirty="0" err="1"/>
              <a:t>ansarnd@amazon.com</a:t>
            </a:r>
            <a:endParaRPr lang="en-US" b="0" i="1" dirty="0"/>
          </a:p>
          <a:p>
            <a:r>
              <a:rPr lang="en-US" dirty="0"/>
              <a:t>Boran Han</a:t>
            </a:r>
            <a:r>
              <a:rPr lang="en-US" b="0" dirty="0"/>
              <a:t>, Applied Scientist, AWS, </a:t>
            </a:r>
            <a:r>
              <a:rPr lang="en-US" b="0" i="1" dirty="0" err="1"/>
              <a:t>boranhan@amazon.com</a:t>
            </a:r>
            <a:endParaRPr lang="en-US" i="1" dirty="0"/>
          </a:p>
          <a:p>
            <a:r>
              <a:rPr lang="en-US" dirty="0"/>
              <a:t>Shuai Zhang</a:t>
            </a:r>
            <a:r>
              <a:rPr lang="en-US" b="0" dirty="0"/>
              <a:t>, Applied Scientist, AWS, </a:t>
            </a:r>
            <a:r>
              <a:rPr lang="en-US" b="0" i="1" dirty="0" err="1"/>
              <a:t>shuaizs@amazon.com</a:t>
            </a:r>
            <a:endParaRPr lang="en-DE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3729D-B7A8-D33C-631F-3EAE2A631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2E31F52-AA79-F90F-789F-CFC9689D07A5}"/>
              </a:ext>
            </a:extLst>
          </p:cNvPr>
          <p:cNvSpPr txBox="1">
            <a:spLocks/>
          </p:cNvSpPr>
          <p:nvPr/>
        </p:nvSpPr>
        <p:spPr>
          <a:xfrm>
            <a:off x="426595" y="3009615"/>
            <a:ext cx="7293641" cy="1299991"/>
          </a:xfrm>
          <a:prstGeom prst="rect">
            <a:avLst/>
          </a:prstGeom>
        </p:spPr>
        <p:txBody>
          <a:bodyPr vert="horz" lIns="0" tIns="146304" rIns="0" bIns="146304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Advancing AutoML with Foundation Models and LLM Agents</a:t>
            </a:r>
            <a:endParaRPr lang="en-DE" sz="3200" b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E265FED-4A07-EDEF-39F9-3A7DF7A9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9" y="809905"/>
            <a:ext cx="2065776" cy="92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2A6442E-9EAC-4917-0F4E-F47FDBFD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41"/>
          <a:stretch/>
        </p:blipFill>
        <p:spPr bwMode="auto">
          <a:xfrm>
            <a:off x="2629432" y="807546"/>
            <a:ext cx="934951" cy="9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2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24D2-1D88-9A45-9DAB-7741F17E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AutoGluon Tames the Monsters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F2831-D595-B2EB-7F93-707B650F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10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8A8D1D-E9DE-F857-774D-65927028740D}"/>
              </a:ext>
            </a:extLst>
          </p:cNvPr>
          <p:cNvSpPr txBox="1">
            <a:spLocks/>
          </p:cNvSpPr>
          <p:nvPr/>
        </p:nvSpPr>
        <p:spPr>
          <a:xfrm>
            <a:off x="2200656" y="1825625"/>
            <a:ext cx="7790688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 the core principals that allow monsters to succeed and generalize them with a maintainable and extensible architecture.</a:t>
            </a:r>
          </a:p>
          <a:p>
            <a:endParaRPr lang="en-US" dirty="0"/>
          </a:p>
          <a:p>
            <a:r>
              <a:rPr lang="en-US" dirty="0"/>
              <a:t>Abstract the details away from the user, giving them the benefits without complexity overhead.</a:t>
            </a:r>
          </a:p>
          <a:p>
            <a:endParaRPr lang="en-US" dirty="0"/>
          </a:p>
          <a:p>
            <a:r>
              <a:rPr lang="en-US" dirty="0"/>
              <a:t>Provide strong defaults that work well across a wide range of problems.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4282D-9E0F-DEDB-8947-73CCD679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7CBE-4DBE-FB61-C934-9828D976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287" y="371388"/>
            <a:ext cx="8707426" cy="1325563"/>
          </a:xfrm>
        </p:spPr>
        <p:txBody>
          <a:bodyPr/>
          <a:lstStyle/>
          <a:p>
            <a:r>
              <a:rPr lang="en-DE" dirty="0"/>
              <a:t>Accurate </a:t>
            </a:r>
            <a:r>
              <a:rPr lang="en-DE"/>
              <a:t>ML in </a:t>
            </a:r>
            <a:r>
              <a:rPr lang="en-DE" dirty="0"/>
              <a:t>3 lines of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F0546-A707-90E7-0E09-6C4D4039C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288" y="2313310"/>
            <a:ext cx="9967424" cy="223138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latin typeface="Lucida Console" panose="020B0609040504020204" pitchFamily="49" charset="0"/>
              </a:rPr>
              <a:t>from</a:t>
            </a:r>
            <a:r>
              <a:rPr lang="en-DE" sz="2200" dirty="0">
                <a:latin typeface="Lucida Console" panose="020B0609040504020204" pitchFamily="49" charset="0"/>
              </a:rPr>
              <a:t> autogluon.tabular </a:t>
            </a:r>
            <a:r>
              <a:rPr lang="en-DE" sz="2200" dirty="0">
                <a:solidFill>
                  <a:schemeClr val="accent1"/>
                </a:solidFill>
                <a:latin typeface="Lucida Console" panose="020B0609040504020204" pitchFamily="49" charset="0"/>
              </a:rPr>
              <a:t>import</a:t>
            </a:r>
            <a:r>
              <a:rPr lang="en-DE" sz="2200" dirty="0">
                <a:latin typeface="Lucida Console" panose="020B0609040504020204" pitchFamily="49" charset="0"/>
              </a:rPr>
              <a:t> TabularPredictor</a:t>
            </a:r>
          </a:p>
          <a:p>
            <a:pPr marL="0" indent="0">
              <a:buNone/>
            </a:pPr>
            <a:endParaRPr lang="en-DE" sz="22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predictor = TabularPredictor(</a:t>
            </a:r>
            <a:r>
              <a:rPr lang="en-DE" sz="2200" dirty="0">
                <a:solidFill>
                  <a:srgbClr val="7030A0"/>
                </a:solidFill>
                <a:latin typeface="Lucida Console" panose="020B0609040504020204" pitchFamily="49" charset="0"/>
              </a:rPr>
              <a:t>label</a:t>
            </a:r>
            <a:r>
              <a:rPr lang="en-DE" sz="2200" dirty="0">
                <a:latin typeface="Lucida Console" panose="020B0609040504020204" pitchFamily="49" charset="0"/>
              </a:rPr>
              <a:t>=</a:t>
            </a:r>
            <a:r>
              <a:rPr lang="en-DE" sz="2200" dirty="0">
                <a:solidFill>
                  <a:schemeClr val="accent6"/>
                </a:solidFill>
                <a:latin typeface="Lucida Console" panose="020B0609040504020204" pitchFamily="49" charset="0"/>
              </a:rPr>
              <a:t>"class"</a:t>
            </a:r>
            <a:r>
              <a:rPr lang="en-DE" sz="2200" dirty="0">
                <a:latin typeface="Lucida Console" panose="020B0609040504020204" pitchFamily="49" charset="0"/>
              </a:rPr>
              <a:t>)</a:t>
            </a: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predictor.fit(</a:t>
            </a:r>
            <a:r>
              <a:rPr lang="en-DE" sz="2200" dirty="0">
                <a:solidFill>
                  <a:schemeClr val="accent6"/>
                </a:solidFill>
                <a:latin typeface="Lucida Console" panose="020B0609040504020204" pitchFamily="49" charset="0"/>
              </a:rPr>
              <a:t>"train.csv"</a:t>
            </a:r>
            <a:r>
              <a:rPr lang="en-DE" sz="2200" dirty="0">
                <a:latin typeface="Lucida Console" panose="020B0609040504020204" pitchFamily="49" charset="0"/>
              </a:rPr>
              <a:t>, </a:t>
            </a:r>
            <a:r>
              <a:rPr lang="en-DE" sz="2200" dirty="0">
                <a:solidFill>
                  <a:srgbClr val="7030A0"/>
                </a:solidFill>
                <a:latin typeface="Lucida Console" panose="020B0609040504020204" pitchFamily="49" charset="0"/>
              </a:rPr>
              <a:t>time_limit</a:t>
            </a:r>
            <a:r>
              <a:rPr lang="en-DE" sz="2200" dirty="0">
                <a:latin typeface="Lucida Console" panose="020B0609040504020204" pitchFamily="49" charset="0"/>
              </a:rPr>
              <a:t>=</a:t>
            </a:r>
            <a:r>
              <a:rPr lang="en-DE" sz="2200" dirty="0">
                <a:solidFill>
                  <a:schemeClr val="accent1"/>
                </a:solidFill>
                <a:latin typeface="Lucida Console" panose="020B0609040504020204" pitchFamily="49" charset="0"/>
              </a:rPr>
              <a:t>600</a:t>
            </a:r>
            <a:r>
              <a:rPr lang="en-DE" sz="2200" dirty="0">
                <a:latin typeface="Lucida Console" panose="020B0609040504020204" pitchFamily="49" charset="0"/>
              </a:rPr>
              <a:t>,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 </a:t>
            </a:r>
            <a:r>
              <a:rPr lang="en-DE" sz="2200" dirty="0">
                <a:solidFill>
                  <a:srgbClr val="7030A0"/>
                </a:solidFill>
                <a:latin typeface="Lucida Console" panose="020B0609040504020204" pitchFamily="49" charset="0"/>
              </a:rPr>
              <a:t>presets</a:t>
            </a:r>
            <a:r>
              <a:rPr lang="en-DE" sz="2200">
                <a:latin typeface="Lucida Console" panose="020B0609040504020204" pitchFamily="49" charset="0"/>
              </a:rPr>
              <a:t>=</a:t>
            </a:r>
            <a:r>
              <a:rPr lang="en-DE" sz="2200">
                <a:solidFill>
                  <a:schemeClr val="accent6"/>
                </a:solidFill>
                <a:latin typeface="Lucida Console" panose="020B0609040504020204" pitchFamily="49" charset="0"/>
              </a:rPr>
              <a:t>"best"</a:t>
            </a:r>
            <a:r>
              <a:rPr lang="en-DE" sz="2200">
                <a:latin typeface="Lucida Console" panose="020B0609040504020204" pitchFamily="49" charset="0"/>
              </a:rPr>
              <a:t>)</a:t>
            </a:r>
            <a:endParaRPr lang="en-DE" sz="22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predictions = predictor.predict(</a:t>
            </a:r>
            <a:r>
              <a:rPr lang="en-DE" sz="2200" dirty="0">
                <a:solidFill>
                  <a:schemeClr val="accent6"/>
                </a:solidFill>
                <a:latin typeface="Lucida Console" panose="020B0609040504020204" pitchFamily="49" charset="0"/>
              </a:rPr>
              <a:t>"test.csv"</a:t>
            </a:r>
            <a:r>
              <a:rPr lang="en-DE" sz="2200" dirty="0">
                <a:latin typeface="Lucida Console" panose="020B0609040504020204" pitchFamily="49" charset="0"/>
              </a:rPr>
              <a:t>)</a:t>
            </a:r>
            <a:endParaRPr lang="en-DE" sz="2200" dirty="0"/>
          </a:p>
        </p:txBody>
      </p:sp>
    </p:spTree>
    <p:extLst>
      <p:ext uri="{BB962C8B-B14F-4D97-AF65-F5344CB8AC3E}">
        <p14:creationId xmlns:p14="http://schemas.microsoft.com/office/powerpoint/2010/main" val="181480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9A37-B7EE-984B-B60C-F7D8507D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AutoGluon and AutoML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24B91-7907-BF43-8CDF-61BD3E6FD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655" y="1825625"/>
            <a:ext cx="8586027" cy="24680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Prior work: </a:t>
            </a:r>
            <a:r>
              <a:rPr lang="en-US" sz="2400" dirty="0">
                <a:solidFill>
                  <a:srgbClr val="0070C0"/>
                </a:solidFill>
              </a:rPr>
              <a:t>AutoML == Model + Hyperparameter Selection (CASH)</a:t>
            </a:r>
            <a:endParaRPr lang="en-US" dirty="0"/>
          </a:p>
          <a:p>
            <a:r>
              <a:rPr lang="en-US" sz="2400" dirty="0"/>
              <a:t>AutoGluon: Rely on strategies that win prediction contests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Strong and diverse model portfolio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Multi-Layer stack ensembling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u="sng" dirty="0"/>
              <a:t>Boatloads</a:t>
            </a:r>
            <a:r>
              <a:rPr lang="en-US" dirty="0"/>
              <a:t> of tricks and optimizations</a:t>
            </a:r>
          </a:p>
          <a:p>
            <a:r>
              <a:rPr lang="en-US" sz="2400" dirty="0"/>
              <a:t>State-of-the-art on the </a:t>
            </a:r>
            <a:r>
              <a:rPr lang="en-US" sz="2400" dirty="0" err="1"/>
              <a:t>OpenML</a:t>
            </a:r>
            <a:r>
              <a:rPr lang="en-US" sz="2400" dirty="0"/>
              <a:t> AutoMLBenchmark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4E0B2-D5FC-ABBC-C6AF-F2A39B26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38E67-0564-36A1-AC91-0DDC053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61" y="4192485"/>
            <a:ext cx="8169689" cy="2141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6A2DD-BBAF-2212-E902-6D81832E80FE}"/>
              </a:ext>
            </a:extLst>
          </p:cNvPr>
          <p:cNvSpPr txBox="1"/>
          <p:nvPr/>
        </p:nvSpPr>
        <p:spPr>
          <a:xfrm>
            <a:off x="3717176" y="6334043"/>
            <a:ext cx="47576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Reference: </a:t>
            </a:r>
            <a:r>
              <a:rPr lang="en-US" sz="1100" dirty="0" err="1"/>
              <a:t>Gijsbers</a:t>
            </a:r>
            <a:r>
              <a:rPr lang="en-US" sz="1100" dirty="0"/>
              <a:t>, Pieter et al. “</a:t>
            </a:r>
            <a:r>
              <a:rPr lang="en-US" sz="1100" b="1" dirty="0"/>
              <a:t>AMLB: an AutoML Benchmark.</a:t>
            </a:r>
            <a:r>
              <a:rPr lang="en-US" sz="1100" dirty="0"/>
              <a:t>” </a:t>
            </a:r>
            <a:r>
              <a:rPr lang="en-US" sz="1100" i="1" dirty="0"/>
              <a:t>JMLR</a:t>
            </a:r>
            <a:r>
              <a:rPr lang="en-US" sz="1100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1017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CF5A-6175-4146-A510-BB05C7E6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AutoGluon Model Variety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332DF-620E-F04E-96AC-1D4F90CB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Jobs at Hugging Face | Sequoia Capital">
            <a:extLst>
              <a:ext uri="{FF2B5EF4-FFF2-40B4-BE49-F238E27FC236}">
                <a16:creationId xmlns:a16="http://schemas.microsoft.com/office/drawing/2014/main" id="{EFA8ADCE-8AF6-DE4F-9A63-0B3FA1BD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57" y="3429000"/>
            <a:ext cx="2381046" cy="11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mm (PyTorch Image Models)">
            <a:extLst>
              <a:ext uri="{FF2B5EF4-FFF2-40B4-BE49-F238E27FC236}">
                <a16:creationId xmlns:a16="http://schemas.microsoft.com/office/drawing/2014/main" id="{D0C2DC17-B578-DD46-B67B-DCDF9EE2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15" y="4712003"/>
            <a:ext cx="1265336" cy="12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andex open-sources CatBoost, a machine learning library that can be  trained with minimal data - SiliconANGLE">
            <a:extLst>
              <a:ext uri="{FF2B5EF4-FFF2-40B4-BE49-F238E27FC236}">
                <a16:creationId xmlns:a16="http://schemas.microsoft.com/office/drawing/2014/main" id="{8E84689F-E7F0-E840-A3FF-B74AEC64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23" y="4833829"/>
            <a:ext cx="1755263" cy="106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itHub - microsoft/LightGBM: A fast, distributed, high performance gradient  boosting (GBT, GBDT, GBRT, GBM or MART) framework based on decision tree  algorithms, used for ranking, classification and many other machine  learning tasks.">
            <a:extLst>
              <a:ext uri="{FF2B5EF4-FFF2-40B4-BE49-F238E27FC236}">
                <a16:creationId xmlns:a16="http://schemas.microsoft.com/office/drawing/2014/main" id="{B46E529B-8620-734F-9A68-9FA1FAAA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09" y="3495150"/>
            <a:ext cx="1720190" cy="8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ew features in H2O 3.18 | H2O.ai">
            <a:extLst>
              <a:ext uri="{FF2B5EF4-FFF2-40B4-BE49-F238E27FC236}">
                <a16:creationId xmlns:a16="http://schemas.microsoft.com/office/drawing/2014/main" id="{BAD58E71-F8ED-2949-A579-0FE0011A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24" y="3669814"/>
            <a:ext cx="1755263" cy="5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7C299E-C780-0140-9BA5-4C1603745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251" y="3251243"/>
            <a:ext cx="1308594" cy="1678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DF6B7-EF89-7848-A0E5-88F30C412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244" y="5050571"/>
            <a:ext cx="1092740" cy="588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DF593-65BC-C34D-A5C3-A56310568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592" y="5217822"/>
            <a:ext cx="1926388" cy="474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53C41C-AA17-B947-8EC8-546B42350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4899" y="1908459"/>
            <a:ext cx="3171386" cy="770823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9C236AB1-04EF-4B46-BF03-3B2DF4971843}"/>
              </a:ext>
            </a:extLst>
          </p:cNvPr>
          <p:cNvSpPr/>
          <p:nvPr/>
        </p:nvSpPr>
        <p:spPr>
          <a:xfrm>
            <a:off x="888638" y="3412356"/>
            <a:ext cx="10243226" cy="2564983"/>
          </a:xfrm>
          <a:prstGeom prst="frame">
            <a:avLst>
              <a:gd name="adj1" fmla="val 3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E84D8A3-2E16-5648-B175-BD94AF4149EA}"/>
              </a:ext>
            </a:extLst>
          </p:cNvPr>
          <p:cNvSpPr/>
          <p:nvPr/>
        </p:nvSpPr>
        <p:spPr>
          <a:xfrm rot="5400000">
            <a:off x="5535494" y="2759838"/>
            <a:ext cx="549051" cy="571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7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FA51F5-1AB4-3AD2-5D2D-9813D3F39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581" y="787538"/>
            <a:ext cx="9214937" cy="5705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C2CE9-39BB-B252-868E-5347648F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56" y="-240369"/>
            <a:ext cx="7790688" cy="1325563"/>
          </a:xfrm>
        </p:spPr>
        <p:txBody>
          <a:bodyPr/>
          <a:lstStyle/>
          <a:p>
            <a:r>
              <a:rPr lang="en-US" dirty="0"/>
              <a:t>Model Bagging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6E0AE-DB51-21DE-C3A1-3FDA92EC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5E4A0-A388-7F5B-14F7-303A8A626CB5}"/>
              </a:ext>
            </a:extLst>
          </p:cNvPr>
          <p:cNvSpPr/>
          <p:nvPr/>
        </p:nvSpPr>
        <p:spPr>
          <a:xfrm>
            <a:off x="1253580" y="4124739"/>
            <a:ext cx="8397315" cy="2368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E65A1-BFC2-DE31-4DC9-AC941587F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80" y="787538"/>
            <a:ext cx="9684840" cy="5497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C2CE9-39BB-B252-868E-5347648F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56" y="-240369"/>
            <a:ext cx="7790688" cy="1325563"/>
          </a:xfrm>
        </p:spPr>
        <p:txBody>
          <a:bodyPr/>
          <a:lstStyle/>
          <a:p>
            <a:r>
              <a:rPr lang="en-US" dirty="0"/>
              <a:t>Multi-Layer Stack Ensembling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6E0AE-DB51-21DE-C3A1-3FDA92EC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5E4A0-A388-7F5B-14F7-303A8A626CB5}"/>
              </a:ext>
            </a:extLst>
          </p:cNvPr>
          <p:cNvSpPr/>
          <p:nvPr/>
        </p:nvSpPr>
        <p:spPr>
          <a:xfrm>
            <a:off x="6096000" y="787537"/>
            <a:ext cx="4842420" cy="5454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63E1-09FE-0941-8E1C-A191808B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Dynamic </a:t>
            </a:r>
            <a:r>
              <a:rPr lang="en-US" dirty="0"/>
              <a:t>Stacking:</a:t>
            </a:r>
            <a:br>
              <a:rPr lang="en-US" dirty="0"/>
            </a:br>
            <a:r>
              <a:rPr lang="en-US" dirty="0"/>
              <a:t>Avoiding stacking’s failure cases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40AC4-CAC5-3D02-2C45-157CA8F9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D3FF4D9-CF51-52F1-F932-8942E5EA03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000" y="1609150"/>
                <a:ext cx="10261600" cy="41036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137160" indent="-137160" algn="l" defTabSz="685800" rtl="0" eaLnBrk="1" latinLnBrk="0" hangingPunct="1">
                  <a:lnSpc>
                    <a:spcPts val="18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3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1pPr>
                <a:lvl2pPr marL="457200" indent="-137160" algn="l" defTabSz="685800" rtl="0" eaLnBrk="1" latinLnBrk="0" hangingPunct="1">
                  <a:lnSpc>
                    <a:spcPts val="15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0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2pPr>
                <a:lvl3pPr marL="685800" indent="-13716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lnSpc>
                    <a:spcPts val="2400"/>
                  </a:lnSpc>
                  <a:spcBef>
                    <a:spcPts val="1600"/>
                  </a:spcBef>
                  <a:buNone/>
                  <a:defRPr/>
                </a:pPr>
                <a:r>
                  <a:rPr lang="en-US" sz="1733" b="1" dirty="0">
                    <a:solidFill>
                      <a:srgbClr val="1C2430"/>
                    </a:solidFill>
                    <a:latin typeface="Amazon Ember"/>
                  </a:rPr>
                  <a:t>1) </a:t>
                </a:r>
                <a:r>
                  <a:rPr lang="en-US" sz="1733" b="1" dirty="0">
                    <a:solidFill>
                      <a:srgbClr val="1C2430"/>
                    </a:solidFill>
                    <a:latin typeface="Amazon Ember Light"/>
                  </a:rPr>
                  <a:t>Split training data to obtain new training data </a:t>
                </a:r>
                <a14:m>
                  <m:oMath xmlns:m="http://schemas.openxmlformats.org/officeDocument/2006/math">
                    <m:r>
                      <a:rPr lang="en-US" sz="1733" b="1">
                        <a:solidFill>
                          <a:srgbClr val="1C2430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1733" b="1" dirty="0">
                    <a:solidFill>
                      <a:srgbClr val="1C2430"/>
                    </a:solidFill>
                    <a:latin typeface="Amazon Ember Light"/>
                  </a:rPr>
                  <a:t> and a holdout set </a:t>
                </a:r>
                <a14:m>
                  <m:oMath xmlns:m="http://schemas.openxmlformats.org/officeDocument/2006/math">
                    <m:r>
                      <a:rPr lang="en-US" sz="1733" b="1">
                        <a:solidFill>
                          <a:srgbClr val="1C243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sz="1733" b="1" dirty="0">
                  <a:solidFill>
                    <a:srgbClr val="1C2430"/>
                  </a:solidFill>
                  <a:latin typeface="Amazon Ember Light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D3FF4D9-CF51-52F1-F932-8942E5EA0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609150"/>
                <a:ext cx="10261600" cy="410369"/>
              </a:xfrm>
              <a:prstGeom prst="rect">
                <a:avLst/>
              </a:prstGeom>
              <a:blipFill>
                <a:blip r:embed="rId2"/>
                <a:stretch>
                  <a:fillRect l="-1235" t="-9091"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54EBA9B-542C-7A7C-BD2B-F93724053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000" y="2247982"/>
                <a:ext cx="3012867" cy="41036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marL="137160" indent="-137160" algn="l" defTabSz="685800" rtl="0" eaLnBrk="1" latinLnBrk="0" hangingPunct="1">
                  <a:lnSpc>
                    <a:spcPts val="18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3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1pPr>
                <a:lvl2pPr marL="457200" indent="-137160" algn="l" defTabSz="685800" rtl="0" eaLnBrk="1" latinLnBrk="0" hangingPunct="1">
                  <a:lnSpc>
                    <a:spcPts val="15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0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2pPr>
                <a:lvl3pPr marL="685800" indent="-13716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377">
                  <a:lnSpc>
                    <a:spcPts val="2400"/>
                  </a:lnSpc>
                  <a:spcBef>
                    <a:spcPts val="1600"/>
                  </a:spcBef>
                  <a:buNone/>
                  <a:defRPr/>
                </a:pPr>
                <a:r>
                  <a:rPr lang="en-US" sz="1733" b="1" dirty="0">
                    <a:solidFill>
                      <a:srgbClr val="1C2430"/>
                    </a:solidFill>
                    <a:latin typeface="Amazon Ember"/>
                  </a:rPr>
                  <a:t>2) </a:t>
                </a:r>
                <a:r>
                  <a:rPr lang="en-US" sz="1733" b="1" dirty="0" err="1">
                    <a:solidFill>
                      <a:srgbClr val="1C2430"/>
                    </a:solidFill>
                    <a:latin typeface="Amazon Ember"/>
                  </a:rPr>
                  <a:t>Subfit</a:t>
                </a:r>
                <a:r>
                  <a:rPr lang="en-US" sz="1733" b="1" dirty="0">
                    <a:solidFill>
                      <a:srgbClr val="1C2430"/>
                    </a:solidFill>
                    <a:latin typeface="Amazon Ember"/>
                  </a:rPr>
                  <a:t>: </a:t>
                </a:r>
                <a:r>
                  <a:rPr lang="en-US" sz="1733" b="1" dirty="0">
                    <a:solidFill>
                      <a:srgbClr val="1C2430"/>
                    </a:solidFill>
                    <a:latin typeface="Amazon Ember Light"/>
                  </a:rPr>
                  <a:t>Fit AutoGluon on </a:t>
                </a:r>
                <a14:m>
                  <m:oMath xmlns:m="http://schemas.openxmlformats.org/officeDocument/2006/math">
                    <m:r>
                      <a:rPr lang="en-US" sz="1733" b="1">
                        <a:solidFill>
                          <a:srgbClr val="1C2430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endParaRPr lang="en-US" sz="1733" b="1" dirty="0">
                  <a:solidFill>
                    <a:srgbClr val="1C2430"/>
                  </a:solidFill>
                  <a:latin typeface="Amazon Ember Light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54EBA9B-542C-7A7C-BD2B-F93724053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247982"/>
                <a:ext cx="3012867" cy="410369"/>
              </a:xfrm>
              <a:prstGeom prst="rect">
                <a:avLst/>
              </a:prstGeom>
              <a:blipFill>
                <a:blip r:embed="rId3"/>
                <a:stretch>
                  <a:fillRect l="-4184" r="-418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687009-A51C-24EE-4FCD-FBE123F47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991" r="1017"/>
          <a:stretch/>
        </p:blipFill>
        <p:spPr>
          <a:xfrm>
            <a:off x="567898" y="2731669"/>
            <a:ext cx="2614599" cy="2055879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9279E5-AD87-3DDB-637C-068471F7899A}"/>
              </a:ext>
            </a:extLst>
          </p:cNvPr>
          <p:cNvCxnSpPr>
            <a:cxnSpLocks/>
          </p:cNvCxnSpPr>
          <p:nvPr/>
        </p:nvCxnSpPr>
        <p:spPr>
          <a:xfrm>
            <a:off x="-140209" y="2184580"/>
            <a:ext cx="124724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49CD2C6-EFD0-8477-55C1-D673F50DAB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0831" y="2247982"/>
                <a:ext cx="6755664" cy="40399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marL="137160" indent="-137160" algn="l" defTabSz="685800" rtl="0" eaLnBrk="1" latinLnBrk="0" hangingPunct="1">
                  <a:lnSpc>
                    <a:spcPts val="18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3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1pPr>
                <a:lvl2pPr marL="457200" indent="-137160" algn="l" defTabSz="685800" rtl="0" eaLnBrk="1" latinLnBrk="0" hangingPunct="1">
                  <a:lnSpc>
                    <a:spcPts val="15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0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2pPr>
                <a:lvl3pPr marL="685800" indent="-13716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lnSpc>
                    <a:spcPts val="2400"/>
                  </a:lnSpc>
                  <a:spcBef>
                    <a:spcPts val="1600"/>
                  </a:spcBef>
                  <a:buNone/>
                  <a:defRPr/>
                </a:pPr>
                <a:r>
                  <a:rPr lang="en-US" sz="1733" b="1" dirty="0">
                    <a:solidFill>
                      <a:srgbClr val="1C2430"/>
                    </a:solidFill>
                    <a:latin typeface="Amazon Ember"/>
                  </a:rPr>
                  <a:t>3) </a:t>
                </a:r>
                <a:r>
                  <a:rPr lang="en-US" sz="1733" b="1" dirty="0">
                    <a:solidFill>
                      <a:srgbClr val="1C2430"/>
                    </a:solidFill>
                    <a:latin typeface="Amazon Ember Light"/>
                  </a:rPr>
                  <a:t>Determine whether Stacked Overfitting occurred using </a:t>
                </a:r>
                <a14:m>
                  <m:oMath xmlns:m="http://schemas.openxmlformats.org/officeDocument/2006/math">
                    <m:r>
                      <a:rPr lang="en-US" sz="1733" b="1">
                        <a:solidFill>
                          <a:srgbClr val="1C243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sz="1733" b="1" dirty="0">
                  <a:solidFill>
                    <a:srgbClr val="1C2430"/>
                  </a:solidFill>
                  <a:latin typeface="Amazon Ember Light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49CD2C6-EFD0-8477-55C1-D673F50DA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831" y="2247982"/>
                <a:ext cx="6755664" cy="403993"/>
              </a:xfrm>
              <a:prstGeom prst="rect">
                <a:avLst/>
              </a:prstGeom>
              <a:blipFill>
                <a:blip r:embed="rId5"/>
                <a:stretch>
                  <a:fillRect b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1BB0F1E8-B065-91F4-094F-1DBB6E62E938}"/>
              </a:ext>
            </a:extLst>
          </p:cNvPr>
          <p:cNvSpPr/>
          <p:nvPr/>
        </p:nvSpPr>
        <p:spPr>
          <a:xfrm rot="16200000">
            <a:off x="4554398" y="2429425"/>
            <a:ext cx="238833" cy="298263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1351">
              <a:solidFill>
                <a:srgbClr val="FFFFFF"/>
              </a:solidFill>
              <a:latin typeface="Amazon Emb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1140F1-F176-FE7D-C0A6-981FF14D520C}"/>
              </a:ext>
            </a:extLst>
          </p:cNvPr>
          <p:cNvSpPr txBox="1"/>
          <p:nvPr/>
        </p:nvSpPr>
        <p:spPr>
          <a:xfrm>
            <a:off x="8409922" y="3660230"/>
            <a:ext cx="2984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mazon Ember"/>
              </a:rPr>
              <a:t>Stacked overfitting, yes/no?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0EABDF3-117A-466D-7E3C-A099C72B3C00}"/>
                  </a:ext>
                </a:extLst>
              </p:cNvPr>
              <p:cNvSpPr/>
              <p:nvPr/>
            </p:nvSpPr>
            <p:spPr>
              <a:xfrm>
                <a:off x="6286210" y="2912131"/>
                <a:ext cx="654191" cy="185825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Amazon Ember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0EABDF3-117A-466D-7E3C-A099C72B3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210" y="2912131"/>
                <a:ext cx="654191" cy="1858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0ECBA8-A191-7E6D-816E-D42C07DE4D63}"/>
              </a:ext>
            </a:extLst>
          </p:cNvPr>
          <p:cNvSpPr txBox="1">
            <a:spLocks/>
          </p:cNvSpPr>
          <p:nvPr/>
        </p:nvSpPr>
        <p:spPr>
          <a:xfrm>
            <a:off x="4270314" y="3471780"/>
            <a:ext cx="1531125" cy="41036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137160" indent="-137160" algn="l" defTabSz="685800" rtl="0" eaLnBrk="1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457200" indent="-137160" algn="l" defTabSz="685800" rtl="0" eaLnBrk="1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2pPr>
            <a:lvl3pPr marL="685800" indent="-137160" algn="l" defTabSz="685800" rtl="0" eaLnBrk="1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ts val="2400"/>
              </a:lnSpc>
              <a:spcBef>
                <a:spcPts val="1600"/>
              </a:spcBef>
              <a:buNone/>
              <a:defRPr/>
            </a:pPr>
            <a:r>
              <a:rPr lang="en-US" sz="1600" b="1" dirty="0">
                <a:solidFill>
                  <a:srgbClr val="1C2430"/>
                </a:solidFill>
                <a:latin typeface="Amazon Ember Light"/>
              </a:rPr>
              <a:t>validate on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63EB9C8-A9C9-4461-9D88-52582E1E8F6F}"/>
              </a:ext>
            </a:extLst>
          </p:cNvPr>
          <p:cNvSpPr/>
          <p:nvPr/>
        </p:nvSpPr>
        <p:spPr>
          <a:xfrm rot="16200000">
            <a:off x="7566666" y="3216652"/>
            <a:ext cx="238833" cy="124920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1351">
              <a:solidFill>
                <a:srgbClr val="FFFFFF"/>
              </a:solidFill>
              <a:latin typeface="Amazon Ember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A8539D-CBCB-6EA9-D7C6-AF787632F3C0}"/>
              </a:ext>
            </a:extLst>
          </p:cNvPr>
          <p:cNvCxnSpPr>
            <a:cxnSpLocks/>
          </p:cNvCxnSpPr>
          <p:nvPr/>
        </p:nvCxnSpPr>
        <p:spPr>
          <a:xfrm>
            <a:off x="-140208" y="4953023"/>
            <a:ext cx="124724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DD0F2BA-056D-0672-4183-F330EF76F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97052" y="5212245"/>
                <a:ext cx="5197893" cy="41036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marL="137160" indent="-137160" algn="l" defTabSz="685800" rtl="0" eaLnBrk="1" latinLnBrk="0" hangingPunct="1">
                  <a:lnSpc>
                    <a:spcPts val="18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3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1pPr>
                <a:lvl2pPr marL="457200" indent="-137160" algn="l" defTabSz="685800" rtl="0" eaLnBrk="1" latinLnBrk="0" hangingPunct="1">
                  <a:lnSpc>
                    <a:spcPts val="15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0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2pPr>
                <a:lvl3pPr marL="685800" indent="-13716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ts val="12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800" b="0" i="0" kern="1200">
                    <a:solidFill>
                      <a:schemeClr val="tx1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lnSpc>
                    <a:spcPts val="2400"/>
                  </a:lnSpc>
                  <a:spcBef>
                    <a:spcPts val="1600"/>
                  </a:spcBef>
                  <a:buNone/>
                  <a:defRPr/>
                </a:pPr>
                <a:r>
                  <a:rPr lang="en-US" sz="1733" b="1" dirty="0">
                    <a:solidFill>
                      <a:srgbClr val="1C2430"/>
                    </a:solidFill>
                    <a:latin typeface="Amazon Ember"/>
                  </a:rPr>
                  <a:t>4) Refit: </a:t>
                </a:r>
                <a:r>
                  <a:rPr lang="en-US" sz="1733" b="1" dirty="0">
                    <a:solidFill>
                      <a:srgbClr val="1C2430"/>
                    </a:solidFill>
                    <a:latin typeface="Amazon Ember Light"/>
                  </a:rPr>
                  <a:t>Fit AutoGluon on all training data with stack architecture informed by the result on </a:t>
                </a:r>
                <a14:m>
                  <m:oMath xmlns:m="http://schemas.openxmlformats.org/officeDocument/2006/math">
                    <m:r>
                      <a:rPr lang="en-US" sz="1733" b="1">
                        <a:solidFill>
                          <a:srgbClr val="1C243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sz="1733" b="1" dirty="0">
                  <a:solidFill>
                    <a:srgbClr val="1C2430"/>
                  </a:solidFill>
                  <a:latin typeface="Amazon Ember Light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DD0F2BA-056D-0672-4183-F330EF76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052" y="5212245"/>
                <a:ext cx="5197893" cy="410369"/>
              </a:xfrm>
              <a:prstGeom prst="rect">
                <a:avLst/>
              </a:prstGeom>
              <a:blipFill>
                <a:blip r:embed="rId7"/>
                <a:stretch>
                  <a:fillRect t="-33333" b="-5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0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6C9C-2411-453B-C164-C0159DF4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/>
              <a:t>TabRepo:</a:t>
            </a:r>
            <a:br>
              <a:rPr lang="en-US" dirty="0"/>
            </a:br>
            <a:r>
              <a:rPr lang="en-DE"/>
              <a:t>Precomputed </a:t>
            </a:r>
            <a:r>
              <a:rPr lang="en-DE" dirty="0"/>
              <a:t>results </a:t>
            </a:r>
            <a:r>
              <a:rPr lang="en-DE"/>
              <a:t>for </a:t>
            </a:r>
            <a:r>
              <a:rPr lang="en-US" dirty="0"/>
              <a:t>T</a:t>
            </a:r>
            <a:r>
              <a:rPr lang="en-DE"/>
              <a:t>abular </a:t>
            </a:r>
            <a:r>
              <a:rPr lang="en-DE" dirty="0"/>
              <a:t>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44CB-DB8D-6C47-6A9C-B9B7647D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4500"/>
            <a:ext cx="10972800" cy="21698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dirty="0"/>
              <a:t>Save validation &amp; test set predictions for </a:t>
            </a:r>
          </a:p>
          <a:p>
            <a:pPr marL="742950" lvl="1" indent="-457200"/>
            <a:r>
              <a:rPr lang="en-US" dirty="0"/>
              <a:t>1530 random bagged model configurations</a:t>
            </a:r>
          </a:p>
          <a:p>
            <a:pPr marL="1200150" lvl="2" indent="-457200"/>
            <a:r>
              <a:rPr lang="en-US" dirty="0"/>
              <a:t>11</a:t>
            </a:r>
            <a:r>
              <a:rPr lang="en-DE"/>
              <a:t> model families (CatBoost, </a:t>
            </a:r>
            <a:r>
              <a:rPr lang="en-US" dirty="0"/>
              <a:t>MLP, </a:t>
            </a:r>
            <a:r>
              <a:rPr lang="en-US" dirty="0" err="1"/>
              <a:t>TabPFN</a:t>
            </a:r>
            <a:r>
              <a:rPr lang="en-US" dirty="0"/>
              <a:t>, …)</a:t>
            </a:r>
          </a:p>
          <a:p>
            <a:pPr marL="742950" lvl="1" indent="-457200"/>
            <a:r>
              <a:rPr lang="en-DE"/>
              <a:t>200 OpenML datasets, 3 folds each</a:t>
            </a:r>
            <a:r>
              <a:rPr lang="en-US" dirty="0"/>
              <a:t> (600 tasks)</a:t>
            </a:r>
          </a:p>
          <a:p>
            <a:pPr marL="285750" indent="-457200"/>
            <a:r>
              <a:rPr lang="en-US" dirty="0"/>
              <a:t>Total of 7.75 million fitted models (330 GB)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C4EBE-F7DB-163B-F799-BB9A4838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7F8EE-31F9-F982-2908-283A2E0C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06" y="3871666"/>
            <a:ext cx="1797368" cy="2425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E6346-E479-C83A-5F07-159D5071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35" y="4519465"/>
            <a:ext cx="2019300" cy="99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DB154-E431-6881-2C05-AFF938A678DB}"/>
              </a:ext>
            </a:extLst>
          </p:cNvPr>
          <p:cNvSpPr txBox="1"/>
          <p:nvPr/>
        </p:nvSpPr>
        <p:spPr>
          <a:xfrm>
            <a:off x="4599526" y="3936124"/>
            <a:ext cx="5444824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DE" dirty="0"/>
              <a:t>train MLP with learning rate 1e-3 </a:t>
            </a:r>
            <a:r>
              <a:rPr lang="en-DE"/>
              <a:t>and 192</a:t>
            </a:r>
            <a:r>
              <a:rPr lang="en-US" dirty="0" err="1"/>
              <a:t>nd</a:t>
            </a:r>
            <a:r>
              <a:rPr lang="en-DE"/>
              <a:t> </a:t>
            </a:r>
            <a:r>
              <a:rPr lang="en-DE" dirty="0"/>
              <a:t>architecture?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FDA96-2715-8094-B510-D53609548F21}"/>
              </a:ext>
            </a:extLst>
          </p:cNvPr>
          <p:cNvSpPr txBox="1"/>
          <p:nvPr/>
        </p:nvSpPr>
        <p:spPr>
          <a:xfrm>
            <a:off x="5530506" y="4486203"/>
            <a:ext cx="2317942" cy="203132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DE" dirty="0"/>
              <a:t>{</a:t>
            </a:r>
          </a:p>
          <a:p>
            <a:pPr algn="l"/>
            <a:r>
              <a:rPr lang="en-DE" dirty="0"/>
              <a:t>    “accuracy”: 0.92,</a:t>
            </a:r>
          </a:p>
          <a:p>
            <a:pPr algn="l"/>
            <a:r>
              <a:rPr lang="en-DE" dirty="0"/>
              <a:t>    “time_train_s”: 723,</a:t>
            </a:r>
          </a:p>
          <a:p>
            <a:pPr algn="l"/>
            <a:r>
              <a:rPr lang="en-DE" dirty="0"/>
              <a:t>    “time_infer_s”: 1.2,</a:t>
            </a:r>
          </a:p>
          <a:p>
            <a:pPr algn="l"/>
            <a:r>
              <a:rPr lang="en-DE" dirty="0"/>
              <a:t>    “preds_val”: …,</a:t>
            </a:r>
          </a:p>
          <a:p>
            <a:pPr algn="l"/>
            <a:r>
              <a:rPr lang="en-DE" dirty="0"/>
              <a:t>    “preds_test”: ….,</a:t>
            </a:r>
          </a:p>
          <a:p>
            <a:pPr algn="l"/>
            <a:r>
              <a:rPr lang="en-DE" dirty="0"/>
              <a:t>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A94325-46B8-8CFA-D16E-7A865F6F9105}"/>
              </a:ext>
            </a:extLst>
          </p:cNvPr>
          <p:cNvSpPr txBox="1"/>
          <p:nvPr/>
        </p:nvSpPr>
        <p:spPr>
          <a:xfrm>
            <a:off x="6229065" y="6402739"/>
            <a:ext cx="49478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Reference: Salinas and Erickson. “</a:t>
            </a:r>
            <a:r>
              <a:rPr lang="en-US" sz="1100" b="1" dirty="0"/>
              <a:t>TabRepo: A Large Scale Repository of Tabular Model Evaluations and its AutoML Applications</a:t>
            </a:r>
            <a:r>
              <a:rPr lang="en-US" sz="1100" dirty="0"/>
              <a:t>” </a:t>
            </a:r>
            <a:r>
              <a:rPr lang="en-US" sz="1100" i="1" dirty="0"/>
              <a:t>AutoML</a:t>
            </a:r>
            <a:r>
              <a:rPr lang="en-US" sz="1100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0347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B338B-C6D9-C315-775A-0FDB3329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82" y="268287"/>
            <a:ext cx="8992165" cy="1325563"/>
          </a:xfrm>
        </p:spPr>
        <p:txBody>
          <a:bodyPr/>
          <a:lstStyle/>
          <a:p>
            <a:r>
              <a:rPr lang="en-US" dirty="0"/>
              <a:t>TabRepo: </a:t>
            </a:r>
            <a:r>
              <a:rPr lang="en-DE"/>
              <a:t>Offline </a:t>
            </a:r>
            <a:r>
              <a:rPr lang="en-US" dirty="0"/>
              <a:t>E</a:t>
            </a:r>
            <a:r>
              <a:rPr lang="en-DE"/>
              <a:t>nsemble </a:t>
            </a:r>
            <a:r>
              <a:rPr lang="en-US" dirty="0"/>
              <a:t>S</a:t>
            </a:r>
            <a:r>
              <a:rPr lang="en-DE"/>
              <a:t>imulation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B99FB-DAA4-D391-45B4-11323444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14500"/>
            <a:ext cx="5619466" cy="411805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dirty="0"/>
              <a:t>We can use precomputed results to find </a:t>
            </a:r>
            <a:r>
              <a:rPr lang="en-DE"/>
              <a:t>good portfolios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Starting from an empty list, simply select the best model to add to the existing portfolio that achieves the best average test score on the training datasets, and repeat N times for a portfolio of size 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Evaluate via 200-fold cross-validation</a:t>
            </a:r>
            <a:endParaRPr lang="en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Simulate </a:t>
            </a:r>
            <a:r>
              <a:rPr lang="en-DE"/>
              <a:t>days </a:t>
            </a:r>
            <a:r>
              <a:rPr lang="en-US" dirty="0"/>
              <a:t>of experiments in</a:t>
            </a:r>
            <a:r>
              <a:rPr lang="en-DE"/>
              <a:t> </a:t>
            </a:r>
            <a:r>
              <a:rPr lang="en-US" dirty="0"/>
              <a:t>seconds (&gt;10000x speedup)</a:t>
            </a:r>
            <a:endParaRPr lang="en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DE" dirty="0"/>
              <a:t>Portfolio </a:t>
            </a:r>
            <a:r>
              <a:rPr lang="en-DE"/>
              <a:t>outperforms AutoGluon</a:t>
            </a:r>
            <a:r>
              <a:rPr lang="en-US" dirty="0"/>
              <a:t>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Adopt Portfolio in AutoGluon -&gt; New SOTA!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516A-E263-1125-C312-E87CBC4A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2CF97-9BE9-1E9A-B9FB-703AF2D7E048}"/>
              </a:ext>
            </a:extLst>
          </p:cNvPr>
          <p:cNvSpPr txBox="1"/>
          <p:nvPr/>
        </p:nvSpPr>
        <p:spPr>
          <a:xfrm>
            <a:off x="6229065" y="6402739"/>
            <a:ext cx="49478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Reference: Salinas and Erickson. “</a:t>
            </a:r>
            <a:r>
              <a:rPr lang="en-US" sz="1100" b="1" dirty="0"/>
              <a:t>TabRepo: A Large Scale Repository of Tabular Model Evaluations and its AutoML Applications</a:t>
            </a:r>
            <a:r>
              <a:rPr lang="en-US" sz="1100" dirty="0"/>
              <a:t>” </a:t>
            </a:r>
            <a:r>
              <a:rPr lang="en-US" sz="1100" i="1" dirty="0"/>
              <a:t>AutoML</a:t>
            </a:r>
            <a:r>
              <a:rPr lang="en-US" sz="1100" dirty="0"/>
              <a:t>, 2024.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07C49-25D8-741B-841B-3D618BC6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108" y="1385610"/>
            <a:ext cx="4381994" cy="4775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A6B9AE-F2D7-A017-C5BD-66A6F98EA44D}"/>
              </a:ext>
            </a:extLst>
          </p:cNvPr>
          <p:cNvSpPr/>
          <p:nvPr/>
        </p:nvSpPr>
        <p:spPr>
          <a:xfrm>
            <a:off x="6802642" y="2226365"/>
            <a:ext cx="3732836" cy="258418"/>
          </a:xfrm>
          <a:prstGeom prst="rect">
            <a:avLst/>
          </a:prstGeom>
          <a:solidFill>
            <a:schemeClr val="accent6">
              <a:lumMod val="60000"/>
              <a:lumOff val="40000"/>
              <a:alpha val="3468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360B-F75F-9549-525E-79C0A326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050" y="313947"/>
            <a:ext cx="996960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AutoML Benchmark 2024</a:t>
            </a:r>
            <a:br>
              <a:rPr lang="en-US" dirty="0"/>
            </a:br>
            <a:r>
              <a:rPr lang="en-US" dirty="0"/>
              <a:t>Accuracy, Inference, Train Time Pareto Frontiers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C9E251-2B64-A3A2-9D87-7F5B7689F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33" y="1816100"/>
            <a:ext cx="6078718" cy="441642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D842A5-6AE9-774A-EE8D-DD6660BFF49E}"/>
              </a:ext>
            </a:extLst>
          </p:cNvPr>
          <p:cNvSpPr/>
          <p:nvPr/>
        </p:nvSpPr>
        <p:spPr>
          <a:xfrm>
            <a:off x="4582469" y="3419475"/>
            <a:ext cx="1653382" cy="562155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4DEE84-B9D9-E9C1-5B21-9774B9BCB4D1}"/>
              </a:ext>
            </a:extLst>
          </p:cNvPr>
          <p:cNvCxnSpPr/>
          <p:nvPr/>
        </p:nvCxnSpPr>
        <p:spPr>
          <a:xfrm flipH="1">
            <a:off x="819461" y="3186899"/>
            <a:ext cx="368215" cy="127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9A6CEA-CA08-03E2-C8F4-E73115881EC2}"/>
              </a:ext>
            </a:extLst>
          </p:cNvPr>
          <p:cNvCxnSpPr>
            <a:cxnSpLocks/>
          </p:cNvCxnSpPr>
          <p:nvPr/>
        </p:nvCxnSpPr>
        <p:spPr>
          <a:xfrm>
            <a:off x="1261319" y="3186899"/>
            <a:ext cx="0" cy="635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D6E27C-9527-64C1-30AC-0137B03FCB45}"/>
              </a:ext>
            </a:extLst>
          </p:cNvPr>
          <p:cNvCxnSpPr>
            <a:cxnSpLocks/>
          </p:cNvCxnSpPr>
          <p:nvPr/>
        </p:nvCxnSpPr>
        <p:spPr>
          <a:xfrm>
            <a:off x="1415281" y="3186899"/>
            <a:ext cx="91514" cy="31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1D0241-5BF3-B2EE-C36E-D336D11361B6}"/>
              </a:ext>
            </a:extLst>
          </p:cNvPr>
          <p:cNvCxnSpPr>
            <a:cxnSpLocks/>
          </p:cNvCxnSpPr>
          <p:nvPr/>
        </p:nvCxnSpPr>
        <p:spPr>
          <a:xfrm>
            <a:off x="2084205" y="3179108"/>
            <a:ext cx="459729" cy="14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59DA85-D448-F2EF-04FB-31194FBDF891}"/>
              </a:ext>
            </a:extLst>
          </p:cNvPr>
          <p:cNvCxnSpPr/>
          <p:nvPr/>
        </p:nvCxnSpPr>
        <p:spPr>
          <a:xfrm flipV="1">
            <a:off x="2084205" y="2543431"/>
            <a:ext cx="1607331" cy="447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0EFF56F-15C0-F3E9-FB60-5F480B3D8C0F}"/>
              </a:ext>
            </a:extLst>
          </p:cNvPr>
          <p:cNvSpPr/>
          <p:nvPr/>
        </p:nvSpPr>
        <p:spPr>
          <a:xfrm>
            <a:off x="746358" y="2879307"/>
            <a:ext cx="1337847" cy="2998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AutoGluon 1.0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D4DDEB-EDA4-E6AF-13E4-B83AC45C12E1}"/>
              </a:ext>
            </a:extLst>
          </p:cNvPr>
          <p:cNvSpPr/>
          <p:nvPr/>
        </p:nvSpPr>
        <p:spPr>
          <a:xfrm>
            <a:off x="2862859" y="3594917"/>
            <a:ext cx="865305" cy="2112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AutoGluon 0.8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E6717-3380-6446-9829-0BF7098C489D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295512" y="3500789"/>
            <a:ext cx="459728" cy="9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Arrow 44">
            <a:extLst>
              <a:ext uri="{FF2B5EF4-FFF2-40B4-BE49-F238E27FC236}">
                <a16:creationId xmlns:a16="http://schemas.microsoft.com/office/drawing/2014/main" id="{3B3CDA40-AE89-28D4-3AA0-AE85F6870715}"/>
              </a:ext>
            </a:extLst>
          </p:cNvPr>
          <p:cNvSpPr/>
          <p:nvPr/>
        </p:nvSpPr>
        <p:spPr>
          <a:xfrm flipH="1">
            <a:off x="647628" y="6207144"/>
            <a:ext cx="3847844" cy="16031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5F4F8D54-33B8-DF3E-830F-EC52802D5771}"/>
              </a:ext>
            </a:extLst>
          </p:cNvPr>
          <p:cNvSpPr/>
          <p:nvPr/>
        </p:nvSpPr>
        <p:spPr>
          <a:xfrm rot="5400000" flipH="1">
            <a:off x="-1881040" y="3857161"/>
            <a:ext cx="4110111" cy="16031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18843-175D-4869-2CEC-51279FFE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19</a:t>
            </a:fld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9D69D8F-100C-7E9F-5977-3E9A4865A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11" y="1816100"/>
            <a:ext cx="5520531" cy="4416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C24004-BC54-A376-4C68-0AB3BF514FD8}"/>
              </a:ext>
            </a:extLst>
          </p:cNvPr>
          <p:cNvSpPr/>
          <p:nvPr/>
        </p:nvSpPr>
        <p:spPr>
          <a:xfrm>
            <a:off x="10887647" y="3164996"/>
            <a:ext cx="1115496" cy="580846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A6FF8B3-131C-BEFC-55A9-824EA90B9892}"/>
              </a:ext>
            </a:extLst>
          </p:cNvPr>
          <p:cNvSpPr/>
          <p:nvPr/>
        </p:nvSpPr>
        <p:spPr>
          <a:xfrm rot="5400000" flipH="1">
            <a:off x="4370660" y="3875106"/>
            <a:ext cx="4110111" cy="16031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F0634AC-C7AB-124A-F7BD-B6589C1972FD}"/>
              </a:ext>
            </a:extLst>
          </p:cNvPr>
          <p:cNvSpPr/>
          <p:nvPr/>
        </p:nvSpPr>
        <p:spPr>
          <a:xfrm flipH="1">
            <a:off x="6881554" y="6207144"/>
            <a:ext cx="3847844" cy="16031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701DEB-22C6-287E-217F-C6832625312B}"/>
              </a:ext>
            </a:extLst>
          </p:cNvPr>
          <p:cNvCxnSpPr>
            <a:cxnSpLocks/>
          </p:cNvCxnSpPr>
          <p:nvPr/>
        </p:nvCxnSpPr>
        <p:spPr>
          <a:xfrm flipH="1">
            <a:off x="7115794" y="3065296"/>
            <a:ext cx="1141336" cy="613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0A24B8-EA6D-287E-CED7-AD2EECFD5CE2}"/>
              </a:ext>
            </a:extLst>
          </p:cNvPr>
          <p:cNvCxnSpPr>
            <a:cxnSpLocks/>
          </p:cNvCxnSpPr>
          <p:nvPr/>
        </p:nvCxnSpPr>
        <p:spPr>
          <a:xfrm flipH="1">
            <a:off x="7173603" y="3029118"/>
            <a:ext cx="1083527" cy="220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A16396-BF42-0AB4-A634-CECDE5268F64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7499801" y="2884853"/>
            <a:ext cx="757330" cy="103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BCCF80-F75D-1FD4-6FF7-B9C9E58BC739}"/>
              </a:ext>
            </a:extLst>
          </p:cNvPr>
          <p:cNvCxnSpPr>
            <a:cxnSpLocks/>
          </p:cNvCxnSpPr>
          <p:nvPr/>
        </p:nvCxnSpPr>
        <p:spPr>
          <a:xfrm flipH="1" flipV="1">
            <a:off x="7928859" y="2699562"/>
            <a:ext cx="328271" cy="139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643AEF-67DF-56E5-4368-C7597A6BCAB1}"/>
              </a:ext>
            </a:extLst>
          </p:cNvPr>
          <p:cNvCxnSpPr>
            <a:cxnSpLocks/>
          </p:cNvCxnSpPr>
          <p:nvPr/>
        </p:nvCxnSpPr>
        <p:spPr>
          <a:xfrm flipV="1">
            <a:off x="9594978" y="2482062"/>
            <a:ext cx="885510" cy="35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E4C64D9-D721-3AAF-CEB7-4439C504BDFA}"/>
              </a:ext>
            </a:extLst>
          </p:cNvPr>
          <p:cNvSpPr/>
          <p:nvPr/>
        </p:nvSpPr>
        <p:spPr>
          <a:xfrm>
            <a:off x="8257131" y="2838923"/>
            <a:ext cx="1337847" cy="2998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AutoGluon 1.0</a:t>
            </a:r>
          </a:p>
        </p:txBody>
      </p:sp>
    </p:spTree>
    <p:extLst>
      <p:ext uri="{BB962C8B-B14F-4D97-AF65-F5344CB8AC3E}">
        <p14:creationId xmlns:p14="http://schemas.microsoft.com/office/powerpoint/2010/main" val="18829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69A9-632C-C71A-CD22-01F93648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7388D-4F56-51A7-8026-69D01A35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E772B87-BE45-D558-082D-44DAB2AAE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262224"/>
              </p:ext>
            </p:extLst>
          </p:nvPr>
        </p:nvGraphicFramePr>
        <p:xfrm>
          <a:off x="2806262" y="1457461"/>
          <a:ext cx="5871504" cy="3687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1815">
                  <a:extLst>
                    <a:ext uri="{9D8B030D-6E8A-4147-A177-3AD203B41FA5}">
                      <a16:colId xmlns:a16="http://schemas.microsoft.com/office/drawing/2014/main" val="4041109628"/>
                    </a:ext>
                  </a:extLst>
                </a:gridCol>
                <a:gridCol w="2859689">
                  <a:extLst>
                    <a:ext uri="{9D8B030D-6E8A-4147-A177-3AD203B41FA5}">
                      <a16:colId xmlns:a16="http://schemas.microsoft.com/office/drawing/2014/main" val="3871133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Agenda</a:t>
                      </a: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Duration (PT)</a:t>
                      </a: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15087"/>
                  </a:ext>
                </a:extLst>
              </a:tr>
              <a:tr h="624748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Introduction</a:t>
                      </a:r>
                    </a:p>
                    <a:p>
                      <a:pPr algn="l"/>
                      <a:r>
                        <a:rPr lang="en-US" sz="1900" dirty="0"/>
                        <a:t>+ AutoGluon Tabular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12:00PM – 12:30PM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72398374"/>
                  </a:ext>
                </a:extLst>
              </a:tr>
              <a:tr h="624748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AutoGluon Assistant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12:30PM – 12:45PM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8401902"/>
                  </a:ext>
                </a:extLst>
              </a:tr>
              <a:tr h="624748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AutoGluon </a:t>
                      </a:r>
                      <a:r>
                        <a:rPr lang="en-US" sz="1900" dirty="0" err="1"/>
                        <a:t>TimeSeries</a:t>
                      </a:r>
                      <a:r>
                        <a:rPr lang="en-US" sz="1900" dirty="0"/>
                        <a:t>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12:45PM – 1:10PM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32224946"/>
                  </a:ext>
                </a:extLst>
              </a:tr>
              <a:tr h="624748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AutoGluon Multimodal</a:t>
                      </a:r>
                    </a:p>
                    <a:p>
                      <a:pPr algn="l"/>
                      <a:r>
                        <a:rPr lang="en-US" sz="1900" dirty="0"/>
                        <a:t>+ AutoGluon RAG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1:10PM – 1:25PM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736791"/>
                  </a:ext>
                </a:extLst>
              </a:tr>
              <a:tr h="624748"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Recap + Q&amp;A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1:25PM  – 1:30PM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3547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937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7AFF-29D6-2C5F-B866-21A6C5FE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AutoGluon 1.0 on Kaggle: Playground Season 4 Episode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97D000-0D20-2148-55A0-9B1F47D56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963" y="1690688"/>
            <a:ext cx="4793995" cy="4416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9B81C-41ED-9B09-46A3-0B342A1F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982DC-31B8-2DEF-49FA-ABE4337F2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0" y="1664606"/>
            <a:ext cx="5356800" cy="17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899D-D96D-581A-0ED8-C72CB962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AutoGluon 1.0 on Kaggle: Playground Season 4 Episode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787D01-2790-D0DE-6CE2-58A8F7B2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950" y="1813352"/>
            <a:ext cx="5616240" cy="4416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859AA-5EB3-DDFE-C551-F17ECBCA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751BB-B478-387E-50D4-61875800E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08" y="1813352"/>
            <a:ext cx="6063270" cy="19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4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39A78-9344-523D-DC9E-264C7C46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861617-D295-FDA0-27D3-A5780A9FD509}"/>
              </a:ext>
            </a:extLst>
          </p:cNvPr>
          <p:cNvCxnSpPr>
            <a:cxnSpLocks/>
          </p:cNvCxnSpPr>
          <p:nvPr/>
        </p:nvCxnSpPr>
        <p:spPr>
          <a:xfrm>
            <a:off x="10285398" y="5287865"/>
            <a:ext cx="1302158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CA1AEC-74A3-D2FF-1335-7203D2B95240}"/>
              </a:ext>
            </a:extLst>
          </p:cNvPr>
          <p:cNvCxnSpPr>
            <a:cxnSpLocks/>
          </p:cNvCxnSpPr>
          <p:nvPr/>
        </p:nvCxnSpPr>
        <p:spPr>
          <a:xfrm>
            <a:off x="7705609" y="2236190"/>
            <a:ext cx="3872033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45DFE9-C500-428C-C5A4-6FC607C0E545}"/>
              </a:ext>
            </a:extLst>
          </p:cNvPr>
          <p:cNvCxnSpPr>
            <a:cxnSpLocks/>
          </p:cNvCxnSpPr>
          <p:nvPr/>
        </p:nvCxnSpPr>
        <p:spPr>
          <a:xfrm>
            <a:off x="8414587" y="3757526"/>
            <a:ext cx="3163055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EFF6A1-E703-506A-DBE2-237714A9E405}"/>
              </a:ext>
            </a:extLst>
          </p:cNvPr>
          <p:cNvCxnSpPr>
            <a:cxnSpLocks/>
          </p:cNvCxnSpPr>
          <p:nvPr/>
        </p:nvCxnSpPr>
        <p:spPr>
          <a:xfrm>
            <a:off x="9046397" y="4773868"/>
            <a:ext cx="2531245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209BC6-91E2-00A0-92AB-601534BB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0" y="-37547"/>
            <a:ext cx="8257223" cy="1325563"/>
          </a:xfrm>
        </p:spPr>
        <p:txBody>
          <a:bodyPr/>
          <a:lstStyle/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Results in live ML competitions</a:t>
            </a:r>
            <a:endParaRPr lang="en-DE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B83BAE0-1DF1-622F-9127-02AD811B01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413475"/>
              </p:ext>
            </p:extLst>
          </p:nvPr>
        </p:nvGraphicFramePr>
        <p:xfrm>
          <a:off x="7080745" y="1364659"/>
          <a:ext cx="3428912" cy="483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7FC70FC3-0AE2-F479-54F3-BF6EFFA0272E}"/>
              </a:ext>
            </a:extLst>
          </p:cNvPr>
          <p:cNvSpPr/>
          <p:nvPr/>
        </p:nvSpPr>
        <p:spPr>
          <a:xfrm>
            <a:off x="481408" y="3036487"/>
            <a:ext cx="6113651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Finished in the top-3 in 16 out of 20 live Kaggle competitions in 2024 (Tabular)</a:t>
            </a:r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FA41479C-E8BF-4051-EE33-67174030678F}"/>
              </a:ext>
            </a:extLst>
          </p:cNvPr>
          <p:cNvSpPr/>
          <p:nvPr/>
        </p:nvSpPr>
        <p:spPr>
          <a:xfrm>
            <a:off x="456019" y="1788857"/>
            <a:ext cx="5857695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2024, AutoGluon has become the ML community’s go-to tool for competitions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6A366FC8-3208-4CD0-55EF-B1FA4CA67F75}"/>
              </a:ext>
            </a:extLst>
          </p:cNvPr>
          <p:cNvSpPr/>
          <p:nvPr/>
        </p:nvSpPr>
        <p:spPr>
          <a:xfrm>
            <a:off x="481409" y="4284299"/>
            <a:ext cx="5944154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Reached top-0.1% score on average; never outside of top-1%; &gt;1500 avg competitors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46AEEE-6158-436C-8C6E-504A73DD216E}"/>
              </a:ext>
            </a:extLst>
          </p:cNvPr>
          <p:cNvCxnSpPr/>
          <p:nvPr/>
        </p:nvCxnSpPr>
        <p:spPr>
          <a:xfrm>
            <a:off x="325120" y="1716764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BA3533-F3A7-2AE4-0622-0F9CED4C2352}"/>
              </a:ext>
            </a:extLst>
          </p:cNvPr>
          <p:cNvCxnSpPr/>
          <p:nvPr/>
        </p:nvCxnSpPr>
        <p:spPr>
          <a:xfrm>
            <a:off x="331655" y="2964394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D57BFF-B562-0478-7B4B-BDAF8B247BAB}"/>
              </a:ext>
            </a:extLst>
          </p:cNvPr>
          <p:cNvCxnSpPr/>
          <p:nvPr/>
        </p:nvCxnSpPr>
        <p:spPr>
          <a:xfrm>
            <a:off x="331655" y="4212206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562E9F2-7020-D30C-7991-ACF1460844CB}"/>
              </a:ext>
            </a:extLst>
          </p:cNvPr>
          <p:cNvSpPr txBox="1"/>
          <p:nvPr/>
        </p:nvSpPr>
        <p:spPr>
          <a:xfrm>
            <a:off x="7280446" y="2020824"/>
            <a:ext cx="523359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6000" dirty="0"/>
              <a:t>🥇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CDEF54-C0AE-0C7D-B4BB-4C0DE48DE489}"/>
              </a:ext>
            </a:extLst>
          </p:cNvPr>
          <p:cNvSpPr txBox="1"/>
          <p:nvPr/>
        </p:nvSpPr>
        <p:spPr>
          <a:xfrm>
            <a:off x="7879668" y="3538728"/>
            <a:ext cx="575695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6000" dirty="0"/>
              <a:t>🥈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453511-A225-91C5-BCA6-B13D17C05DEC}"/>
              </a:ext>
            </a:extLst>
          </p:cNvPr>
          <p:cNvSpPr txBox="1"/>
          <p:nvPr/>
        </p:nvSpPr>
        <p:spPr>
          <a:xfrm>
            <a:off x="8455363" y="4557437"/>
            <a:ext cx="696592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6000" dirty="0"/>
              <a:t>🥉</a:t>
            </a:r>
          </a:p>
        </p:txBody>
      </p:sp>
      <p:sp>
        <p:nvSpPr>
          <p:cNvPr id="11" name="Freeform: Shape 5">
            <a:extLst>
              <a:ext uri="{FF2B5EF4-FFF2-40B4-BE49-F238E27FC236}">
                <a16:creationId xmlns:a16="http://schemas.microsoft.com/office/drawing/2014/main" id="{CB454AC9-1276-5FD9-4C57-3BE775233C0D}"/>
              </a:ext>
            </a:extLst>
          </p:cNvPr>
          <p:cNvSpPr/>
          <p:nvPr/>
        </p:nvSpPr>
        <p:spPr>
          <a:xfrm>
            <a:off x="10512148" y="1993397"/>
            <a:ext cx="1035724" cy="206467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8 competitions</a:t>
            </a:r>
          </a:p>
        </p:txBody>
      </p:sp>
      <p:sp>
        <p:nvSpPr>
          <p:cNvPr id="12" name="Freeform: Shape 5">
            <a:extLst>
              <a:ext uri="{FF2B5EF4-FFF2-40B4-BE49-F238E27FC236}">
                <a16:creationId xmlns:a16="http://schemas.microsoft.com/office/drawing/2014/main" id="{8743FDC5-70D6-E2B5-979D-8A20B120C491}"/>
              </a:ext>
            </a:extLst>
          </p:cNvPr>
          <p:cNvSpPr/>
          <p:nvPr/>
        </p:nvSpPr>
        <p:spPr>
          <a:xfrm>
            <a:off x="10512148" y="3471947"/>
            <a:ext cx="1035724" cy="206467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5 competitions</a:t>
            </a:r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8B32AD-42D7-2924-9B27-770FE54250CE}"/>
              </a:ext>
            </a:extLst>
          </p:cNvPr>
          <p:cNvSpPr/>
          <p:nvPr/>
        </p:nvSpPr>
        <p:spPr>
          <a:xfrm>
            <a:off x="10512148" y="4516360"/>
            <a:ext cx="1035724" cy="206467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3 competitions</a:t>
            </a:r>
          </a:p>
        </p:txBody>
      </p:sp>
      <p:sp>
        <p:nvSpPr>
          <p:cNvPr id="39" name="Freeform: Shape 5">
            <a:extLst>
              <a:ext uri="{FF2B5EF4-FFF2-40B4-BE49-F238E27FC236}">
                <a16:creationId xmlns:a16="http://schemas.microsoft.com/office/drawing/2014/main" id="{C4D2E982-A2D7-E9CD-4B16-F4EC156B4A7B}"/>
              </a:ext>
            </a:extLst>
          </p:cNvPr>
          <p:cNvSpPr/>
          <p:nvPr/>
        </p:nvSpPr>
        <p:spPr>
          <a:xfrm>
            <a:off x="10522062" y="5015915"/>
            <a:ext cx="1035724" cy="206467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2 competitions</a:t>
            </a:r>
          </a:p>
        </p:txBody>
      </p:sp>
      <p:sp>
        <p:nvSpPr>
          <p:cNvPr id="44" name="Freeform: Shape 5">
            <a:extLst>
              <a:ext uri="{FF2B5EF4-FFF2-40B4-BE49-F238E27FC236}">
                <a16:creationId xmlns:a16="http://schemas.microsoft.com/office/drawing/2014/main" id="{15F77018-C9BA-667A-9187-5C654F167968}"/>
              </a:ext>
            </a:extLst>
          </p:cNvPr>
          <p:cNvSpPr/>
          <p:nvPr/>
        </p:nvSpPr>
        <p:spPr>
          <a:xfrm>
            <a:off x="9120604" y="5119149"/>
            <a:ext cx="569713" cy="36035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ctr"/>
            <a:r>
              <a:rPr lang="en-US" sz="1100" dirty="0">
                <a:latin typeface="Amazon Ember Medium" panose="020B06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rPr>
              <a:t>Top </a:t>
            </a:r>
          </a:p>
          <a:p>
            <a:pPr algn="ctr"/>
            <a:r>
              <a:rPr lang="en-US" sz="1100" dirty="0">
                <a:latin typeface="Amazon Ember Medium" panose="020B06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rPr>
              <a:t>5</a:t>
            </a:r>
          </a:p>
        </p:txBody>
      </p:sp>
      <p:sp>
        <p:nvSpPr>
          <p:cNvPr id="45" name="Freeform: Shape 5">
            <a:extLst>
              <a:ext uri="{FF2B5EF4-FFF2-40B4-BE49-F238E27FC236}">
                <a16:creationId xmlns:a16="http://schemas.microsoft.com/office/drawing/2014/main" id="{86401924-FD94-CE7F-2446-8AAB893785D8}"/>
              </a:ext>
            </a:extLst>
          </p:cNvPr>
          <p:cNvSpPr/>
          <p:nvPr/>
        </p:nvSpPr>
        <p:spPr>
          <a:xfrm>
            <a:off x="9807137" y="5119148"/>
            <a:ext cx="470837" cy="36035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pPr algn="ctr"/>
            <a:r>
              <a:rPr lang="en-US" sz="1100" dirty="0">
                <a:latin typeface="Amazon Ember Medium" panose="020B06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rPr>
              <a:t>Top 1%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0322A4-508D-468F-452A-8CC894A77404}"/>
              </a:ext>
            </a:extLst>
          </p:cNvPr>
          <p:cNvSpPr txBox="1"/>
          <p:nvPr/>
        </p:nvSpPr>
        <p:spPr>
          <a:xfrm>
            <a:off x="6962714" y="1183340"/>
            <a:ext cx="4773267" cy="66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FFFFFF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Kaggle competition placement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(2024,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AutoGluon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-Tabular)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624-4E9D-9A91-2A8D-D71B3B63F33E}"/>
              </a:ext>
            </a:extLst>
          </p:cNvPr>
          <p:cNvSpPr txBox="1"/>
          <p:nvPr/>
        </p:nvSpPr>
        <p:spPr>
          <a:xfrm>
            <a:off x="2717630" y="6237351"/>
            <a:ext cx="675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autogluon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autogluon</a:t>
            </a:r>
            <a:r>
              <a:rPr lang="en-US" dirty="0">
                <a:hlinkClick r:id="rId3"/>
              </a:rPr>
              <a:t>/blob/master/</a:t>
            </a:r>
            <a:r>
              <a:rPr lang="en-US" dirty="0" err="1">
                <a:hlinkClick r:id="rId3"/>
              </a:rPr>
              <a:t>AWESOME.md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9A0993-8279-6DE2-6732-F4048CF5C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551" y="820363"/>
            <a:ext cx="1828800" cy="444500"/>
          </a:xfrm>
          <a:prstGeom prst="rect">
            <a:avLst/>
          </a:prstGeom>
        </p:spPr>
      </p:pic>
      <p:sp>
        <p:nvSpPr>
          <p:cNvPr id="26" name="Freeform: Shape 12">
            <a:extLst>
              <a:ext uri="{FF2B5EF4-FFF2-40B4-BE49-F238E27FC236}">
                <a16:creationId xmlns:a16="http://schemas.microsoft.com/office/drawing/2014/main" id="{6F83B912-2F7A-5F33-8AB6-3B30A57D9674}"/>
              </a:ext>
            </a:extLst>
          </p:cNvPr>
          <p:cNvSpPr/>
          <p:nvPr/>
        </p:nvSpPr>
        <p:spPr>
          <a:xfrm>
            <a:off x="487532" y="5532111"/>
            <a:ext cx="5525228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Equivalent to 19 Kaggle gold medals and 1 Kaggle silver medal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07D984-6E96-C763-33EB-92CDA7F2B2B1}"/>
              </a:ext>
            </a:extLst>
          </p:cNvPr>
          <p:cNvCxnSpPr/>
          <p:nvPr/>
        </p:nvCxnSpPr>
        <p:spPr>
          <a:xfrm>
            <a:off x="337779" y="5460018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-4.16667E-6 -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1667 -0.00046 L -4.16667E-6 1.85185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7 -0.00046 L -3.125E-6 -2.59259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7 L 2.5E-6 2.9629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7 L 2.5E-6 3.703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2.5E-6 -1.11111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7 L 1.25E-6 2.22222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7 L -4.16667E-6 4.81481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7 L 2.08333E-6 4.81481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6 -0.00047 L 3.54167E-6 2.96296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1" grpId="0"/>
      <p:bldP spid="11" grpId="1"/>
      <p:bldP spid="12" grpId="0"/>
      <p:bldP spid="12" grpId="1"/>
      <p:bldP spid="13" grpId="0"/>
      <p:bldP spid="13" grpId="1"/>
      <p:bldP spid="39" grpId="0"/>
      <p:bldP spid="39" grpId="1"/>
      <p:bldP spid="44" grpId="0"/>
      <p:bldP spid="44" grpId="1"/>
      <p:bldP spid="45" grpId="0"/>
      <p:bldP spid="45" grpId="1"/>
      <p:bldP spid="26" grpId="0"/>
      <p:bldP spid="2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4740F-937C-B178-D741-26476F632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F3A7-8794-C572-2058-49321600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AutoGluon 1.2 Major Features (Tabular)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2C594-5E77-BACD-9ACD-B4D29762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656" y="1825625"/>
            <a:ext cx="7790688" cy="4667250"/>
          </a:xfrm>
        </p:spPr>
        <p:txBody>
          <a:bodyPr>
            <a:normAutofit/>
          </a:bodyPr>
          <a:lstStyle/>
          <a:p>
            <a:r>
              <a:rPr lang="en-US" dirty="0"/>
              <a:t>New Tabular Foundation Model: </a:t>
            </a:r>
            <a:r>
              <a:rPr lang="en-US" dirty="0" err="1"/>
              <a:t>TabPFNMix</a:t>
            </a:r>
            <a:endParaRPr lang="en-US" dirty="0"/>
          </a:p>
          <a:p>
            <a:r>
              <a:rPr lang="en-US" dirty="0"/>
              <a:t>Parallel model fitting for &gt;2x training speedup on 32+ CPU core machines</a:t>
            </a:r>
          </a:p>
          <a:p>
            <a:r>
              <a:rPr lang="en-US" dirty="0"/>
              <a:t>Enhanced model calibration quality on small datasets</a:t>
            </a:r>
          </a:p>
          <a:p>
            <a:r>
              <a:rPr lang="en-US" dirty="0"/>
              <a:t>Callback support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007F8-16F0-2379-D67E-8CBDA3E9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060A-FAC3-69ED-807F-5C5622147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BDD9-A2C4-2D4A-B840-5048A6DC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AutoGluon 1.2: Introducing Tabular Foundation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BA77-6350-D874-C7A3-B3E2B847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788" y="1825625"/>
            <a:ext cx="8336423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in AutoGluon 1.2: </a:t>
            </a:r>
            <a:r>
              <a:rPr lang="en-US" dirty="0" err="1"/>
              <a:t>TabPFNMix</a:t>
            </a:r>
            <a:endParaRPr lang="en-US" dirty="0"/>
          </a:p>
          <a:p>
            <a:r>
              <a:rPr lang="en-US" dirty="0"/>
              <a:t>Transformer pretrained on pure synthetic tabular data</a:t>
            </a:r>
          </a:p>
          <a:p>
            <a:r>
              <a:rPr lang="en-US" dirty="0"/>
              <a:t>Based on </a:t>
            </a:r>
            <a:r>
              <a:rPr lang="en-US" dirty="0" err="1"/>
              <a:t>TabPFN</a:t>
            </a:r>
            <a:r>
              <a:rPr lang="en-US" dirty="0"/>
              <a:t>, with pretraining strategy inspired by </a:t>
            </a:r>
            <a:r>
              <a:rPr lang="en-US" dirty="0" err="1"/>
              <a:t>TabForestPFN</a:t>
            </a:r>
            <a:endParaRPr lang="en-US" dirty="0"/>
          </a:p>
          <a:p>
            <a:r>
              <a:rPr lang="en-US" dirty="0"/>
              <a:t>Outperforms all public existing singular tabular models, including tuned </a:t>
            </a:r>
            <a:r>
              <a:rPr lang="en-US" dirty="0" err="1"/>
              <a:t>CatBoost</a:t>
            </a:r>
            <a:r>
              <a:rPr lang="en-US" dirty="0"/>
              <a:t> and </a:t>
            </a:r>
            <a:r>
              <a:rPr lang="en-US" dirty="0" err="1"/>
              <a:t>TabForestPFN</a:t>
            </a:r>
            <a:r>
              <a:rPr lang="en-US" dirty="0"/>
              <a:t> on datasets with &lt;=10000 training samples</a:t>
            </a:r>
          </a:p>
          <a:p>
            <a:r>
              <a:rPr lang="en-US" dirty="0"/>
              <a:t>Supports both classification and regression</a:t>
            </a:r>
          </a:p>
          <a:p>
            <a:r>
              <a:rPr lang="en-US" dirty="0"/>
              <a:t>More details to come in an upcoming paper!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1DD9C-E6B3-914C-97E4-F676FC56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5B93E-2D95-DE61-EDF1-D1578F5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Arena Has Very Nice Comparisons for LLMs!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B5307A-E76A-6289-7040-C3D8D4A42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86" y="1822230"/>
            <a:ext cx="5908584" cy="40012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3A7B-0BF3-9F1E-D517-53E83D82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2ACE3-6D07-AAB6-5D74-436341ED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2230"/>
            <a:ext cx="5908584" cy="28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46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FD28-C2D9-AFA9-529F-DB90C41C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AutoMLBenchmark 2024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1433DC-AD66-9F24-6442-7A635CDCC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248" y="1825625"/>
            <a:ext cx="6533504" cy="4416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4AB66-E213-4C27-7DE5-5C4F0141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5F07-DD0A-4A63-3D44-7FD75DB4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AutoMLBenchmark 2024</a:t>
            </a:r>
            <a:br>
              <a:rPr lang="en-US" dirty="0"/>
            </a:br>
            <a:r>
              <a:rPr lang="en-US" dirty="0"/>
              <a:t>Pairwise </a:t>
            </a:r>
            <a:r>
              <a:rPr lang="en-US" dirty="0" err="1"/>
              <a:t>Winrate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25C642-0D8B-170C-8912-F3706DCC2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102" y="1514974"/>
            <a:ext cx="5348982" cy="53430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27FB3-5CA1-619E-AF3E-D54649B1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E33E6-308A-21AD-F6D7-51B288E9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752" y="1897270"/>
            <a:ext cx="5790146" cy="45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8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6642-19E2-74F3-A928-4C3D4C98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TabRepo 97 Classification Tasks, &lt;=10000 training samples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AF89FF-8C81-587E-5765-DA1AF8675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4122" y="1825625"/>
            <a:ext cx="5383756" cy="4416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F0156-89E2-12F7-7AD2-AD5671C2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58DF2-01BC-62EA-03C9-BC893C7B8366}"/>
              </a:ext>
            </a:extLst>
          </p:cNvPr>
          <p:cNvSpPr/>
          <p:nvPr/>
        </p:nvSpPr>
        <p:spPr>
          <a:xfrm>
            <a:off x="3453217" y="2282933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0B127-FA29-815D-2C96-E1E0B8A91105}"/>
              </a:ext>
            </a:extLst>
          </p:cNvPr>
          <p:cNvSpPr/>
          <p:nvPr/>
        </p:nvSpPr>
        <p:spPr>
          <a:xfrm>
            <a:off x="3453216" y="2509998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8787E-884E-D8BD-2AAC-AD738CE3F474}"/>
              </a:ext>
            </a:extLst>
          </p:cNvPr>
          <p:cNvSpPr/>
          <p:nvPr/>
        </p:nvSpPr>
        <p:spPr>
          <a:xfrm>
            <a:off x="3453216" y="2043988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75452E-103C-BC4D-DC63-DA2427DFD742}"/>
              </a:ext>
            </a:extLst>
          </p:cNvPr>
          <p:cNvSpPr/>
          <p:nvPr/>
        </p:nvSpPr>
        <p:spPr>
          <a:xfrm>
            <a:off x="3453216" y="2746036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B6011-0C15-ADA6-FCA6-8A0BA6FA25A7}"/>
              </a:ext>
            </a:extLst>
          </p:cNvPr>
          <p:cNvSpPr/>
          <p:nvPr/>
        </p:nvSpPr>
        <p:spPr>
          <a:xfrm>
            <a:off x="3428669" y="3223926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21CD40-D2E7-8D61-768C-224014CC3E13}"/>
              </a:ext>
            </a:extLst>
          </p:cNvPr>
          <p:cNvSpPr/>
          <p:nvPr/>
        </p:nvSpPr>
        <p:spPr>
          <a:xfrm>
            <a:off x="3428669" y="3668343"/>
            <a:ext cx="5334661" cy="2270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4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4B7E-909B-8A5C-E07F-8C9767D5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18F1-DDDB-E00A-097B-76279EE6A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Stronger and faster tabular foundation models</a:t>
            </a:r>
          </a:p>
          <a:p>
            <a:pPr lvl="1"/>
            <a:r>
              <a:rPr lang="en-US" dirty="0"/>
              <a:t>TabPFNv2</a:t>
            </a:r>
          </a:p>
          <a:p>
            <a:pPr lvl="1"/>
            <a:r>
              <a:rPr lang="en-US" dirty="0"/>
              <a:t>GPU Support</a:t>
            </a:r>
          </a:p>
          <a:p>
            <a:pPr lvl="1"/>
            <a:r>
              <a:rPr lang="en-US" dirty="0"/>
              <a:t>Better scaling to datasets with &gt;10000 samples</a:t>
            </a:r>
          </a:p>
          <a:p>
            <a:r>
              <a:rPr lang="en-US" dirty="0"/>
              <a:t>TabRepo 2.0 Portfolio</a:t>
            </a:r>
          </a:p>
          <a:p>
            <a:pPr lvl="1"/>
            <a:r>
              <a:rPr lang="en-US" dirty="0"/>
              <a:t>Dynamic Portfolio Size</a:t>
            </a:r>
          </a:p>
          <a:p>
            <a:pPr lvl="1"/>
            <a:r>
              <a:rPr lang="en-US" dirty="0"/>
              <a:t>Incorporate more model families</a:t>
            </a:r>
          </a:p>
          <a:p>
            <a:r>
              <a:rPr lang="en-US" dirty="0"/>
              <a:t>Develop advanced methods for cross-validation to combat overfitting on small datasets</a:t>
            </a:r>
          </a:p>
          <a:p>
            <a:r>
              <a:rPr lang="en-US" dirty="0"/>
              <a:t>Much more, stay tuned!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3D15F-DEA7-A69D-2977-42F418A9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FDBA4-5582-BC45-9E45-32B9D3A7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D07F-A7C2-A569-9581-719597A5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Machine </a:t>
            </a:r>
            <a:r>
              <a:rPr lang="en-US" dirty="0"/>
              <a:t>L</a:t>
            </a:r>
            <a:r>
              <a:rPr lang="en-DE"/>
              <a:t>earning </a:t>
            </a:r>
            <a:r>
              <a:rPr lang="en-DE" dirty="0"/>
              <a:t>can be tricky…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2ADADA-A09D-8111-3BCF-5E09250C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0" y="1992795"/>
            <a:ext cx="2843909" cy="482600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4E8086-028D-F3B2-09D8-547067D6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0" y="2655557"/>
            <a:ext cx="2843909" cy="482600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377AAD-DA0F-9246-E4E9-AB3C07D3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0" y="3304012"/>
            <a:ext cx="2843909" cy="482600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B0F5E9-D16F-A746-4D40-7C883C48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0" y="3952467"/>
            <a:ext cx="2843909" cy="482600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E286D6-A360-B84A-E039-C0AB9A10B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10" y="4600922"/>
            <a:ext cx="2843909" cy="482600"/>
          </a:xfrm>
          <a:prstGeom prst="round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FB7196-6CF7-BB9D-76F3-A3F5FA7AD58A}"/>
              </a:ext>
            </a:extLst>
          </p:cNvPr>
          <p:cNvSpPr txBox="1"/>
          <p:nvPr/>
        </p:nvSpPr>
        <p:spPr>
          <a:xfrm>
            <a:off x="5319466" y="2072412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Preprocessing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1DFD40-72CB-E589-FD0B-92294B74BFAA}"/>
              </a:ext>
            </a:extLst>
          </p:cNvPr>
          <p:cNvSpPr txBox="1"/>
          <p:nvPr/>
        </p:nvSpPr>
        <p:spPr>
          <a:xfrm>
            <a:off x="5319466" y="2735174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Model training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5BD216-20A0-A4B0-C16C-95B02B698868}"/>
              </a:ext>
            </a:extLst>
          </p:cNvPr>
          <p:cNvSpPr txBox="1"/>
          <p:nvPr/>
        </p:nvSpPr>
        <p:spPr>
          <a:xfrm>
            <a:off x="5319466" y="3385142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Model selection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FAF227-1843-7641-105C-DB3EDF413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49" y="3304012"/>
            <a:ext cx="2053495" cy="482600"/>
          </a:xfrm>
          <a:prstGeom prst="round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DA096C-9A7C-A5E1-9F96-7D6D93A0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785" y="3296858"/>
            <a:ext cx="2053495" cy="482600"/>
          </a:xfrm>
          <a:prstGeom prst="round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2368ACC-677D-11F3-AB87-02EA108FC00C}"/>
              </a:ext>
            </a:extLst>
          </p:cNvPr>
          <p:cNvSpPr txBox="1"/>
          <p:nvPr/>
        </p:nvSpPr>
        <p:spPr>
          <a:xfrm>
            <a:off x="5319465" y="4011987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Cross validation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1DF870-34B2-5872-BF4D-DCA84904A72D}"/>
              </a:ext>
            </a:extLst>
          </p:cNvPr>
          <p:cNvSpPr txBox="1"/>
          <p:nvPr/>
        </p:nvSpPr>
        <p:spPr>
          <a:xfrm>
            <a:off x="5319465" y="4660442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Ensembling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D3EC26-DB23-1B52-6B1F-24743BF752E4}"/>
              </a:ext>
            </a:extLst>
          </p:cNvPr>
          <p:cNvSpPr txBox="1"/>
          <p:nvPr/>
        </p:nvSpPr>
        <p:spPr>
          <a:xfrm>
            <a:off x="1778886" y="3382256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Input data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AC529C-7479-5B5A-4FF0-A6D13B676D01}"/>
              </a:ext>
            </a:extLst>
          </p:cNvPr>
          <p:cNvSpPr txBox="1"/>
          <p:nvPr/>
        </p:nvSpPr>
        <p:spPr>
          <a:xfrm>
            <a:off x="8876422" y="3373061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Predictions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70994D-A08F-9882-3CBE-62AF1EDE049B}"/>
              </a:ext>
            </a:extLst>
          </p:cNvPr>
          <p:cNvCxnSpPr>
            <a:cxnSpLocks/>
            <a:stCxn id="31" idx="3"/>
            <a:endCxn id="20" idx="1"/>
          </p:cNvCxnSpPr>
          <p:nvPr/>
        </p:nvCxnSpPr>
        <p:spPr>
          <a:xfrm flipV="1">
            <a:off x="3685744" y="2234095"/>
            <a:ext cx="1100066" cy="1311217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6BE09C-F95E-A5DE-FF17-F45A692E967C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674845" y="2896857"/>
            <a:ext cx="1110965" cy="655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95C001-41D6-D0D7-B541-D64568DB80C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669395" y="3538158"/>
            <a:ext cx="1116415" cy="7154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5BB362-42FC-CD54-3D47-35951747B0D6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669394" y="3559619"/>
            <a:ext cx="1116416" cy="63414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37B195-D6BC-CAD9-3D48-BB5E93F58785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3685744" y="3559618"/>
            <a:ext cx="1100066" cy="1282604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B2B01E-4357-A210-5BA5-388945D821B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7629719" y="2248498"/>
            <a:ext cx="1100066" cy="128966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265E4D4-AF5C-1809-C19F-F431E677A87B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7629719" y="2889703"/>
            <a:ext cx="1100066" cy="648455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4066CB1-0C23-002C-E635-1E5B6734628C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630537" y="3538158"/>
            <a:ext cx="1099248" cy="715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810AD5-0A18-D881-4D82-66DBB39F4DFF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629719" y="3538158"/>
            <a:ext cx="1100066" cy="648455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B0788A-58AF-20E1-1802-EC5E6D26D81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629719" y="3538158"/>
            <a:ext cx="1100066" cy="128966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FF39E970-6211-100F-C7C3-851C56CC8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9717" y="3818251"/>
            <a:ext cx="648170" cy="64817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D54D933D-03C8-465C-FCAE-A80171AE1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0993" y="4071256"/>
            <a:ext cx="457200" cy="4572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A893BBD9-1B01-4F65-E717-6F2E3FA78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1653" y="4466421"/>
            <a:ext cx="457200" cy="457200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B9020EA-D655-1399-80F2-5D7BFD0B1EDC}"/>
              </a:ext>
            </a:extLst>
          </p:cNvPr>
          <p:cNvSpPr/>
          <p:nvPr/>
        </p:nvSpPr>
        <p:spPr>
          <a:xfrm>
            <a:off x="4785810" y="1992795"/>
            <a:ext cx="2843909" cy="3090727"/>
          </a:xfrm>
          <a:prstGeom prst="roundRect">
            <a:avLst>
              <a:gd name="adj" fmla="val 182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 err="1"/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36B6920A-83B4-EEE7-59CA-FA3FF3D4D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8914" y="40930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16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FC2B9-FB06-204B-8E09-80CE5CC5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91EFF-45CE-DBAC-5E3B-19F70AFC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87" y="0"/>
            <a:ext cx="8885543" cy="68648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C1C47-5AD8-0EC2-6A96-246DF58E8DA5}"/>
              </a:ext>
            </a:extLst>
          </p:cNvPr>
          <p:cNvSpPr txBox="1"/>
          <p:nvPr/>
        </p:nvSpPr>
        <p:spPr>
          <a:xfrm>
            <a:off x="-477078" y="58203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95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106E8-C5CE-0158-EE2B-45CA0A49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6773C-93B2-4221-B7D8-B3F63A79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28" y="258417"/>
            <a:ext cx="8823344" cy="62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CEF4-8BAD-818E-66E7-77739E99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32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C95148-E5D0-63C3-F2EB-E3E457EA7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134" y="0"/>
            <a:ext cx="9861998" cy="6858000"/>
          </a:xfrm>
        </p:spPr>
      </p:pic>
    </p:spTree>
    <p:extLst>
      <p:ext uri="{BB962C8B-B14F-4D97-AF65-F5344CB8AC3E}">
        <p14:creationId xmlns:p14="http://schemas.microsoft.com/office/powerpoint/2010/main" val="3364114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8D1C-3677-7CA2-A76F-58F677B3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 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B94C5-39F2-2F6A-2E04-B3FE1AB6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124" y="1059715"/>
            <a:ext cx="11184796" cy="2464893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Get started with `</a:t>
            </a:r>
            <a:r>
              <a:rPr lang="en-US" altLang="zh-CN" dirty="0"/>
              <a:t>pip install </a:t>
            </a:r>
            <a:r>
              <a:rPr lang="en-US" altLang="zh-CN" dirty="0" err="1"/>
              <a:t>autogluon</a:t>
            </a:r>
            <a:r>
              <a:rPr lang="en-US" altLang="zh-CN" dirty="0"/>
              <a:t>`</a:t>
            </a:r>
            <a:endParaRPr lang="en-US" dirty="0"/>
          </a:p>
          <a:p>
            <a:r>
              <a:rPr lang="en-US" dirty="0"/>
              <a:t>GitHub: </a:t>
            </a:r>
            <a:r>
              <a:rPr lang="en-US" dirty="0">
                <a:hlinkClick r:id="rId3"/>
              </a:rPr>
              <a:t>github.com/autogluon/autogluon</a:t>
            </a:r>
            <a:r>
              <a:rPr lang="en-US" dirty="0"/>
              <a:t> (Star us on GitHub if you like it </a:t>
            </a:r>
            <a:r>
              <a:rPr lang="en-US" dirty="0">
                <a:sym typeface="Wingdings" pitchFamily="2" charset="2"/>
              </a:rPr>
              <a:t>)</a:t>
            </a:r>
            <a:endParaRPr lang="en-US" dirty="0"/>
          </a:p>
          <a:p>
            <a:r>
              <a:rPr lang="en-US" dirty="0"/>
              <a:t>Open-source project. Welcome to contribute!</a:t>
            </a:r>
          </a:p>
          <a:p>
            <a:r>
              <a:rPr lang="en-US" dirty="0"/>
              <a:t>AutoGluon Community Discord: </a:t>
            </a:r>
            <a:r>
              <a:rPr lang="en-US" dirty="0">
                <a:hlinkClick r:id="rId4"/>
              </a:rPr>
              <a:t>https://discord.gg/85hxEbyD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4A138-0861-FFE4-D9CC-0EC6ACF9E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95" y="3634903"/>
            <a:ext cx="2311400" cy="231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F07E8B-C709-5F70-3F55-0CD1A89B6526}"/>
              </a:ext>
            </a:extLst>
          </p:cNvPr>
          <p:cNvSpPr txBox="1"/>
          <p:nvPr/>
        </p:nvSpPr>
        <p:spPr>
          <a:xfrm>
            <a:off x="2191223" y="6123545"/>
            <a:ext cx="17377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hangingPunct="0"/>
            <a:r>
              <a:rPr lang="en-US" sz="1600" dirty="0" err="1">
                <a:solidFill>
                  <a:srgbClr val="474746"/>
                </a:solidFill>
                <a:latin typeface="+mj-lt"/>
                <a:ea typeface="+mj-ea"/>
                <a:cs typeface="+mj-cs"/>
                <a:sym typeface="Arial"/>
              </a:rPr>
              <a:t>AutoGluon</a:t>
            </a:r>
            <a:r>
              <a:rPr lang="en-US" sz="1600" dirty="0">
                <a:solidFill>
                  <a:srgbClr val="474746"/>
                </a:solidFill>
                <a:latin typeface="+mj-lt"/>
                <a:ea typeface="+mj-ea"/>
                <a:cs typeface="+mj-cs"/>
                <a:sym typeface="Arial"/>
              </a:rPr>
              <a:t>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46863-C283-555B-1A78-AC3DEF2540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599890" y="4873582"/>
            <a:ext cx="279882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74746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fld id="{86CB4B4D-7CA3-9044-876B-883B54F8677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68225-4F0C-FB49-E226-914D3F546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31"/>
          <a:stretch/>
        </p:blipFill>
        <p:spPr>
          <a:xfrm>
            <a:off x="7062843" y="3524608"/>
            <a:ext cx="2400300" cy="2273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35405-E7C6-40F0-5D1A-B4598FB01CEF}"/>
              </a:ext>
            </a:extLst>
          </p:cNvPr>
          <p:cNvSpPr txBox="1"/>
          <p:nvPr/>
        </p:nvSpPr>
        <p:spPr>
          <a:xfrm>
            <a:off x="7394100" y="6114738"/>
            <a:ext cx="17377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hangingPunct="0"/>
            <a:r>
              <a:rPr lang="en-US" sz="1600" dirty="0">
                <a:solidFill>
                  <a:srgbClr val="474746"/>
                </a:solidFill>
                <a:latin typeface="+mj-lt"/>
                <a:ea typeface="+mj-ea"/>
                <a:cs typeface="+mj-cs"/>
                <a:sym typeface="Arial"/>
              </a:rPr>
              <a:t>AutoGluon Discord</a:t>
            </a:r>
          </a:p>
        </p:txBody>
      </p:sp>
    </p:spTree>
    <p:extLst>
      <p:ext uri="{BB962C8B-B14F-4D97-AF65-F5344CB8AC3E}">
        <p14:creationId xmlns:p14="http://schemas.microsoft.com/office/powerpoint/2010/main" val="408351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3616-E939-B64B-81B5-DF785CB6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Steps to an AutoML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2243-801E-734E-BBDA-1D42AB91B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Easy</a:t>
            </a:r>
          </a:p>
          <a:p>
            <a:pPr marL="514350" indent="-514350">
              <a:buAutoNum type="arabicPeriod"/>
            </a:pPr>
            <a:r>
              <a:rPr lang="en-US" dirty="0"/>
              <a:t>Accurate</a:t>
            </a:r>
          </a:p>
          <a:p>
            <a:pPr marL="514350" indent="-514350">
              <a:buAutoNum type="arabicPeriod"/>
            </a:pPr>
            <a:r>
              <a:rPr lang="en-US" dirty="0"/>
              <a:t>Fast</a:t>
            </a:r>
          </a:p>
          <a:p>
            <a:pPr marL="514350" indent="-514350">
              <a:buAutoNum type="arabicPeriod"/>
            </a:pPr>
            <a:r>
              <a:rPr lang="en-US" dirty="0"/>
              <a:t>Reliable</a:t>
            </a:r>
          </a:p>
          <a:p>
            <a:pPr marL="514350" indent="-514350">
              <a:buAutoNum type="arabicPeriod"/>
            </a:pPr>
            <a:r>
              <a:rPr lang="en-US" dirty="0"/>
              <a:t>Insightful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Customizable</a:t>
            </a:r>
          </a:p>
          <a:p>
            <a:pPr marL="514350" indent="-514350">
              <a:buAutoNum type="arabicPeriod"/>
            </a:pPr>
            <a:r>
              <a:rPr lang="en-US" dirty="0"/>
              <a:t>Deployable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538D5-9484-17A3-813B-EA04A7D5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05930-4825-DE20-DA4E-1B1C34D6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5636-E2EE-8810-B074-B2C961C6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AutoGluon makes ML easy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E3619D-D57D-9934-8260-7FBE149F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49" y="3304012"/>
            <a:ext cx="2053495" cy="482600"/>
          </a:xfrm>
          <a:prstGeom prst="round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53A5DD-CAA0-5666-81E6-56281F42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785" y="3296858"/>
            <a:ext cx="2053495" cy="482600"/>
          </a:xfrm>
          <a:prstGeom prst="round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AE264DD-7208-872E-36B9-B90F043904ED}"/>
              </a:ext>
            </a:extLst>
          </p:cNvPr>
          <p:cNvSpPr txBox="1"/>
          <p:nvPr/>
        </p:nvSpPr>
        <p:spPr>
          <a:xfrm>
            <a:off x="1778886" y="3382256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Input data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D2D63E-24E3-DD8C-CDF0-82B9A974FA3B}"/>
              </a:ext>
            </a:extLst>
          </p:cNvPr>
          <p:cNvSpPr txBox="1"/>
          <p:nvPr/>
        </p:nvSpPr>
        <p:spPr>
          <a:xfrm>
            <a:off x="8876422" y="3373061"/>
            <a:ext cx="17602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Predictions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ABE85A-2B46-3BA6-A26B-45A6D1C0DA64}"/>
              </a:ext>
            </a:extLst>
          </p:cNvPr>
          <p:cNvCxnSpPr>
            <a:cxnSpLocks/>
          </p:cNvCxnSpPr>
          <p:nvPr/>
        </p:nvCxnSpPr>
        <p:spPr>
          <a:xfrm>
            <a:off x="3669395" y="3538158"/>
            <a:ext cx="1116415" cy="7154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4731B8-218F-FC63-44F5-2FE575B59066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630537" y="3538158"/>
            <a:ext cx="1099248" cy="715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3AD50CC3-810B-C666-4294-184F7E73A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0993" y="4071256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88F3343-253A-1880-DA0A-1C0C82C2C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1653" y="4466421"/>
            <a:ext cx="457200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540B6C-C861-94AD-1B12-95B41454B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8914" y="4093028"/>
            <a:ext cx="457200" cy="4572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14CEB43-8242-2782-CED5-00294E4B9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9717" y="3818251"/>
            <a:ext cx="648170" cy="648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77868-FC3A-8D86-2133-8F76044551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3422" y="3193681"/>
            <a:ext cx="2569659" cy="6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1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40A9F1-1F27-C52D-03DD-8CD915E47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10" y="2135500"/>
            <a:ext cx="5268022" cy="2634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6413A-04E4-21E3-AE11-7FE66780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What is AutoGluon?</a:t>
            </a:r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10E4D90-55FA-3052-6D05-1D878BDE8ADF}"/>
              </a:ext>
            </a:extLst>
          </p:cNvPr>
          <p:cNvSpPr/>
          <p:nvPr/>
        </p:nvSpPr>
        <p:spPr>
          <a:xfrm>
            <a:off x="474873" y="3324614"/>
            <a:ext cx="3309117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DE" sz="2400" dirty="0">
                <a:solidFill>
                  <a:schemeClr val="tx1"/>
                </a:solidFill>
              </a:rPr>
              <a:t>Fast &amp; accurate ML in 3 lines of code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FB993F16-3DDE-7587-A0EA-277EEC2EFB42}"/>
              </a:ext>
            </a:extLst>
          </p:cNvPr>
          <p:cNvSpPr/>
          <p:nvPr/>
        </p:nvSpPr>
        <p:spPr>
          <a:xfrm>
            <a:off x="456019" y="1788857"/>
            <a:ext cx="4980677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DE" sz="2400" dirty="0">
                <a:solidFill>
                  <a:schemeClr val="tx1"/>
                </a:solidFill>
              </a:rPr>
              <a:t>Open source AutoML toolkit that democratizes machine learning</a:t>
            </a:r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A6552BCD-E14D-2A53-524C-C6B1E0D0AD9D}"/>
              </a:ext>
            </a:extLst>
          </p:cNvPr>
          <p:cNvSpPr/>
          <p:nvPr/>
        </p:nvSpPr>
        <p:spPr>
          <a:xfrm>
            <a:off x="474874" y="4860370"/>
            <a:ext cx="4313026" cy="760465"/>
          </a:xfrm>
          <a:custGeom>
            <a:avLst/>
            <a:gdLst>
              <a:gd name="connsiteX0" fmla="*/ 0 w 1958230"/>
              <a:gd name="connsiteY0" fmla="*/ 0 h 979115"/>
              <a:gd name="connsiteX1" fmla="*/ 1958230 w 1958230"/>
              <a:gd name="connsiteY1" fmla="*/ 0 h 979115"/>
              <a:gd name="connsiteX2" fmla="*/ 1958230 w 1958230"/>
              <a:gd name="connsiteY2" fmla="*/ 979115 h 979115"/>
              <a:gd name="connsiteX3" fmla="*/ 0 w 1958230"/>
              <a:gd name="connsiteY3" fmla="*/ 979115 h 979115"/>
              <a:gd name="connsiteX4" fmla="*/ 0 w 1958230"/>
              <a:gd name="connsiteY4" fmla="*/ 0 h 9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230" h="979115">
                <a:moveTo>
                  <a:pt x="0" y="0"/>
                </a:moveTo>
                <a:lnTo>
                  <a:pt x="1958230" y="0"/>
                </a:lnTo>
                <a:lnTo>
                  <a:pt x="1958230" y="979115"/>
                </a:lnTo>
                <a:lnTo>
                  <a:pt x="0" y="97911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t" anchorCtr="0">
            <a:spAutoFit/>
          </a:bodyPr>
          <a:lstStyle/>
          <a:p>
            <a:r>
              <a:rPr lang="en-DE" sz="2400" dirty="0">
                <a:solidFill>
                  <a:schemeClr val="tx1"/>
                </a:solidFill>
              </a:rPr>
              <a:t>Supports tabular, time series, image, text, multimodal data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C80140-E6B0-6635-CDE6-CEA90E4D13DE}"/>
              </a:ext>
            </a:extLst>
          </p:cNvPr>
          <p:cNvCxnSpPr/>
          <p:nvPr/>
        </p:nvCxnSpPr>
        <p:spPr>
          <a:xfrm>
            <a:off x="325120" y="1716764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D98A53-DC68-D890-6820-807F3F92DF9C}"/>
              </a:ext>
            </a:extLst>
          </p:cNvPr>
          <p:cNvCxnSpPr/>
          <p:nvPr/>
        </p:nvCxnSpPr>
        <p:spPr>
          <a:xfrm>
            <a:off x="325120" y="3252521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C0BB66-052A-E6BF-6FB9-CC2E88B8C4AA}"/>
              </a:ext>
            </a:extLst>
          </p:cNvPr>
          <p:cNvCxnSpPr/>
          <p:nvPr/>
        </p:nvCxnSpPr>
        <p:spPr>
          <a:xfrm>
            <a:off x="325120" y="4788277"/>
            <a:ext cx="0" cy="830784"/>
          </a:xfrm>
          <a:prstGeom prst="line">
            <a:avLst/>
          </a:prstGeom>
          <a:ln w="12700" cap="rnd">
            <a:gradFill>
              <a:gsLst>
                <a:gs pos="0">
                  <a:schemeClr val="bg2"/>
                </a:gs>
                <a:gs pos="67000">
                  <a:schemeClr val="accent1"/>
                </a:gs>
                <a:gs pos="33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5CF36A9C-CCA9-7736-A4AC-26743836A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7710" y="2011680"/>
            <a:ext cx="5269831" cy="27578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C2E9D2-7AFF-B9B5-8E18-AFEAAF1F0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5592" y="3028095"/>
            <a:ext cx="1025090" cy="1348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7F0EC64-AE17-9759-83FA-0F6C59163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5592" y="2841374"/>
            <a:ext cx="715120" cy="1430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56A8CC1-ECBF-927A-B826-52D569E98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5592" y="2657251"/>
            <a:ext cx="1307759" cy="1381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577E5FB-FB5F-64E0-9812-A6C787D5FD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95592" y="3208954"/>
            <a:ext cx="944523" cy="1523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802947-BCB9-E475-2DDD-B9791538FFB4}"/>
              </a:ext>
            </a:extLst>
          </p:cNvPr>
          <p:cNvSpPr txBox="1"/>
          <p:nvPr/>
        </p:nvSpPr>
        <p:spPr>
          <a:xfrm>
            <a:off x="7690501" y="2239885"/>
            <a:ext cx="142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4"/>
              </a:rPr>
              <a:t>auto.gluon.ai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4DAF85-4A70-C4D9-2011-E5A6E62CDA01}"/>
              </a:ext>
            </a:extLst>
          </p:cNvPr>
          <p:cNvSpPr txBox="1"/>
          <p:nvPr/>
        </p:nvSpPr>
        <p:spPr>
          <a:xfrm>
            <a:off x="5579328" y="3713194"/>
            <a:ext cx="354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autogluon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-4.16667E-6 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7 -0.00046 L 6.25E-7 -2.22222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1666 -0.00047 L 4.79167E-6 3.703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43CB-7A1D-0686-4680-3DD919E0A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45AB-3D9D-8A5C-D8F9-F8033D73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AutoGluon </a:t>
            </a:r>
            <a:r>
              <a:rPr lang="en-US" dirty="0"/>
              <a:t>O</a:t>
            </a:r>
            <a:r>
              <a:rPr lang="en-DE"/>
              <a:t>verview</a:t>
            </a:r>
            <a:endParaRPr lang="en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E666D1-B9E3-E86B-3CDF-49FFA09B521D}"/>
              </a:ext>
            </a:extLst>
          </p:cNvPr>
          <p:cNvSpPr/>
          <p:nvPr/>
        </p:nvSpPr>
        <p:spPr>
          <a:xfrm>
            <a:off x="1202645" y="1786845"/>
            <a:ext cx="1658710" cy="1658710"/>
          </a:xfrm>
          <a:prstGeom prst="ellipse">
            <a:avLst/>
          </a:prstGeom>
          <a:noFill/>
          <a:ln w="12700">
            <a:gradFill flip="none" rotWithShape="1">
              <a:gsLst>
                <a:gs pos="16000">
                  <a:schemeClr val="accent5"/>
                </a:gs>
                <a:gs pos="100000">
                  <a:schemeClr val="accent1"/>
                </a:gs>
                <a:gs pos="73432">
                  <a:schemeClr val="accent2"/>
                </a:gs>
                <a:gs pos="46000">
                  <a:schemeClr val="accent3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7E3CFF-46A7-9EE9-0136-1E4DCE6BC6A8}"/>
              </a:ext>
            </a:extLst>
          </p:cNvPr>
          <p:cNvGrpSpPr/>
          <p:nvPr/>
        </p:nvGrpSpPr>
        <p:grpSpPr>
          <a:xfrm>
            <a:off x="703839" y="3560116"/>
            <a:ext cx="2677546" cy="1787310"/>
            <a:chOff x="703839" y="3560116"/>
            <a:chExt cx="2677546" cy="1787310"/>
          </a:xfrm>
        </p:grpSpPr>
        <p:sp>
          <p:nvSpPr>
            <p:cNvPr id="10" name="Text Placeholder 11">
              <a:extLst>
                <a:ext uri="{FF2B5EF4-FFF2-40B4-BE49-F238E27FC236}">
                  <a16:creationId xmlns:a16="http://schemas.microsoft.com/office/drawing/2014/main" id="{C81429A2-4E88-CBBF-290E-9FC2608D8536}"/>
                </a:ext>
              </a:extLst>
            </p:cNvPr>
            <p:cNvSpPr txBox="1">
              <a:spLocks/>
            </p:cNvSpPr>
            <p:nvPr/>
          </p:nvSpPr>
          <p:spPr>
            <a:xfrm>
              <a:off x="872039" y="3560116"/>
              <a:ext cx="2341148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000"/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en-US" sz="2800" b="1" dirty="0">
                  <a:solidFill>
                    <a:schemeClr val="accent1"/>
                  </a:solidFill>
                </a:rPr>
                <a:t>30,000+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1EC66E-A7B5-D26B-2C95-FCD5625B926F}"/>
                </a:ext>
              </a:extLst>
            </p:cNvPr>
            <p:cNvSpPr txBox="1"/>
            <p:nvPr/>
          </p:nvSpPr>
          <p:spPr>
            <a:xfrm>
              <a:off x="703839" y="4023987"/>
              <a:ext cx="2677546" cy="132343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1200"/>
                </a:spcAft>
              </a:pPr>
              <a:r>
                <a:rPr lang="en-US" sz="2000" dirty="0"/>
                <a:t>SDEs learn ML with AutoGluon in Amazon’s Machine Learning University</a:t>
              </a:r>
              <a:endParaRPr lang="en-US" alt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CD4BB-0DB1-7F50-4298-51580FE01F47}"/>
              </a:ext>
            </a:extLst>
          </p:cNvPr>
          <p:cNvGrpSpPr/>
          <p:nvPr/>
        </p:nvGrpSpPr>
        <p:grpSpPr>
          <a:xfrm>
            <a:off x="4560786" y="3560116"/>
            <a:ext cx="2784327" cy="1171757"/>
            <a:chOff x="4560786" y="3560116"/>
            <a:chExt cx="2784327" cy="1171757"/>
          </a:xfrm>
        </p:grpSpPr>
        <p:sp>
          <p:nvSpPr>
            <p:cNvPr id="13" name="Text Placeholder 11">
              <a:extLst>
                <a:ext uri="{FF2B5EF4-FFF2-40B4-BE49-F238E27FC236}">
                  <a16:creationId xmlns:a16="http://schemas.microsoft.com/office/drawing/2014/main" id="{3B941CF4-3A3A-20D7-6D74-EA1055656361}"/>
                </a:ext>
              </a:extLst>
            </p:cNvPr>
            <p:cNvSpPr txBox="1">
              <a:spLocks/>
            </p:cNvSpPr>
            <p:nvPr/>
          </p:nvSpPr>
          <p:spPr>
            <a:xfrm>
              <a:off x="4784854" y="3560116"/>
              <a:ext cx="2341148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000"/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en-US" sz="2800" b="1" dirty="0">
                  <a:solidFill>
                    <a:schemeClr val="accent1"/>
                  </a:solidFill>
                </a:rPr>
                <a:t>900+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5DE24F-1BF9-0868-E40C-74542012FC60}"/>
                </a:ext>
              </a:extLst>
            </p:cNvPr>
            <p:cNvSpPr txBox="1"/>
            <p:nvPr/>
          </p:nvSpPr>
          <p:spPr>
            <a:xfrm>
              <a:off x="4560786" y="4023987"/>
              <a:ext cx="2784327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dirty="0"/>
                <a:t>Amazon projects and services deploy AutoGluon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1E0348-E8C8-FCCC-4BDF-B322D71B2709}"/>
              </a:ext>
            </a:extLst>
          </p:cNvPr>
          <p:cNvGrpSpPr/>
          <p:nvPr/>
        </p:nvGrpSpPr>
        <p:grpSpPr>
          <a:xfrm>
            <a:off x="8490038" y="3560116"/>
            <a:ext cx="3314770" cy="1387201"/>
            <a:chOff x="8490038" y="3560116"/>
            <a:chExt cx="3314770" cy="1387201"/>
          </a:xfrm>
        </p:grpSpPr>
        <p:sp>
          <p:nvSpPr>
            <p:cNvPr id="16" name="Text Placeholder 11">
              <a:extLst>
                <a:ext uri="{FF2B5EF4-FFF2-40B4-BE49-F238E27FC236}">
                  <a16:creationId xmlns:a16="http://schemas.microsoft.com/office/drawing/2014/main" id="{76A6D028-85D8-A88C-309C-B6E97F212EFF}"/>
                </a:ext>
              </a:extLst>
            </p:cNvPr>
            <p:cNvSpPr txBox="1">
              <a:spLocks/>
            </p:cNvSpPr>
            <p:nvPr/>
          </p:nvSpPr>
          <p:spPr>
            <a:xfrm>
              <a:off x="8978814" y="3560116"/>
              <a:ext cx="2341148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000"/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mazon Ember Display" panose="020F0603020204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en-US" sz="2800" b="1" dirty="0">
                  <a:solidFill>
                    <a:schemeClr val="accent1"/>
                  </a:solidFill>
                </a:rPr>
                <a:t>200+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7C2DCA-373C-3913-4CB9-D11E0C6B34B7}"/>
                </a:ext>
              </a:extLst>
            </p:cNvPr>
            <p:cNvSpPr txBox="1"/>
            <p:nvPr/>
          </p:nvSpPr>
          <p:spPr>
            <a:xfrm>
              <a:off x="8490038" y="4023987"/>
              <a:ext cx="3314770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200"/>
                </a:spcAft>
              </a:pPr>
              <a:r>
                <a:rPr lang="en-US" sz="2000" dirty="0"/>
                <a:t>companies use AutoGluon, including NVIDIA, Intel, NFL, Oracle, Mitsubishi, and Capcom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DE54108-93BB-FC47-C2F5-D2EAE8CE1198}"/>
              </a:ext>
            </a:extLst>
          </p:cNvPr>
          <p:cNvSpPr/>
          <p:nvPr/>
        </p:nvSpPr>
        <p:spPr>
          <a:xfrm>
            <a:off x="5126073" y="1786845"/>
            <a:ext cx="1658710" cy="1658710"/>
          </a:xfrm>
          <a:prstGeom prst="ellipse">
            <a:avLst/>
          </a:prstGeom>
          <a:noFill/>
          <a:ln w="12700">
            <a:gradFill flip="none" rotWithShape="1">
              <a:gsLst>
                <a:gs pos="16000">
                  <a:schemeClr val="accent5"/>
                </a:gs>
                <a:gs pos="100000">
                  <a:schemeClr val="accent1"/>
                </a:gs>
                <a:gs pos="73432">
                  <a:schemeClr val="accent2"/>
                </a:gs>
                <a:gs pos="46000">
                  <a:schemeClr val="accent3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9B5C75-05A0-7966-2DF6-6A9B4E2523C4}"/>
              </a:ext>
            </a:extLst>
          </p:cNvPr>
          <p:cNvSpPr/>
          <p:nvPr/>
        </p:nvSpPr>
        <p:spPr>
          <a:xfrm>
            <a:off x="9320032" y="1786845"/>
            <a:ext cx="1658710" cy="1658710"/>
          </a:xfrm>
          <a:prstGeom prst="ellipse">
            <a:avLst/>
          </a:prstGeom>
          <a:noFill/>
          <a:ln w="12700">
            <a:gradFill flip="none" rotWithShape="1">
              <a:gsLst>
                <a:gs pos="16000">
                  <a:schemeClr val="accent5"/>
                </a:gs>
                <a:gs pos="100000">
                  <a:schemeClr val="accent1"/>
                </a:gs>
                <a:gs pos="73432">
                  <a:schemeClr val="accent2"/>
                </a:gs>
                <a:gs pos="46000">
                  <a:schemeClr val="accent3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128DE6F-130D-7B0F-274D-7F0D2B6C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065" y="2160718"/>
            <a:ext cx="870716" cy="87071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A2A286-24F5-44AF-F30D-306471543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36" y="2251333"/>
            <a:ext cx="780101" cy="7801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F088F2F-4303-2EC4-9953-7AB5635C4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5236" y="2160718"/>
            <a:ext cx="915428" cy="9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3888 L 2.08333E-6 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0.03889 L -1.25E-6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0.03889 L -1.66667E-6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D0D1-31F4-9F4E-84B6-9328AD76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AutoGluon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C17A43-67FC-424F-8DAD-67C8F311E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860" y="1690688"/>
            <a:ext cx="3293993" cy="24704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458D4-C25D-7844-9EF0-7BAB3E07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916" y="1690688"/>
            <a:ext cx="2575293" cy="304859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29664E0-35FA-6848-B700-B9468E0EB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26501" r="36616" b="33754"/>
          <a:stretch/>
        </p:blipFill>
        <p:spPr>
          <a:xfrm>
            <a:off x="838200" y="1690688"/>
            <a:ext cx="3439597" cy="2470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3D99D-0EEC-9645-8AC6-BD832EF0E35A}"/>
              </a:ext>
            </a:extLst>
          </p:cNvPr>
          <p:cNvSpPr txBox="1"/>
          <p:nvPr/>
        </p:nvSpPr>
        <p:spPr>
          <a:xfrm>
            <a:off x="1149339" y="4161183"/>
            <a:ext cx="2886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SCOT Grand Challenge 2018</a:t>
            </a:r>
          </a:p>
          <a:p>
            <a:endParaRPr lang="en-US" dirty="0"/>
          </a:p>
          <a:p>
            <a:r>
              <a:rPr lang="en-US" dirty="0"/>
              <a:t>Alex </a:t>
            </a:r>
            <a:r>
              <a:rPr lang="en-US" dirty="0" err="1"/>
              <a:t>Shirkov</a:t>
            </a:r>
            <a:r>
              <a:rPr lang="en-US" dirty="0"/>
              <a:t>  &amp; Nick Erickson</a:t>
            </a:r>
          </a:p>
          <a:p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E1918C9-6095-6B42-B6E1-FA10F038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1050" y="6492875"/>
            <a:ext cx="469900" cy="365125"/>
          </a:xfrm>
        </p:spPr>
        <p:txBody>
          <a:bodyPr/>
          <a:lstStyle/>
          <a:p>
            <a:fld id="{BCF49F9D-58B5-0241-89AA-AD9C78998CB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6E47-4BBC-F744-A323-41F588E5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55" y="365125"/>
            <a:ext cx="8877108" cy="1325563"/>
          </a:xfrm>
        </p:spPr>
        <p:txBody>
          <a:bodyPr/>
          <a:lstStyle/>
          <a:p>
            <a:r>
              <a:rPr lang="en-US" dirty="0"/>
              <a:t>Monsters Dominate ML Competitions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7EE93-4B38-8746-BE4D-CEEAC546E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690688"/>
            <a:ext cx="5446708" cy="3967990"/>
          </a:xfrm>
        </p:spPr>
      </p:pic>
      <p:pic>
        <p:nvPicPr>
          <p:cNvPr id="1025" name="Picture 1" descr="page30image36769648">
            <a:extLst>
              <a:ext uri="{FF2B5EF4-FFF2-40B4-BE49-F238E27FC236}">
                <a16:creationId xmlns:a16="http://schemas.microsoft.com/office/drawing/2014/main" id="{9D5127FB-FF3D-124E-84D2-EF3E74D6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1393773"/>
            <a:ext cx="4044409" cy="31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A5A02-ADFD-EA4F-9210-FBBF0674C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16" y="4695112"/>
            <a:ext cx="3273289" cy="19271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71AD4-D1DF-D69D-02F0-3E57D7F5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9F9D-58B5-0241-89AA-AD9C78998C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347"/>
      </p:ext>
    </p:extLst>
  </p:cSld>
  <p:clrMapOvr>
    <a:masterClrMapping/>
  </p:clrMapOvr>
</p:sld>
</file>

<file path=ppt/theme/theme1.xml><?xml version="1.0" encoding="utf-8"?>
<a:theme xmlns:a="http://schemas.openxmlformats.org/drawingml/2006/main" name="ag_gtc_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_gtc_2021" id="{0E85A7A4-C807-FD48-9274-E8F98C912B64}" vid="{14020F1A-608A-234D-A305-0D9EBA9F76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31326</TotalTime>
  <Words>1123</Words>
  <Application>Microsoft Macintosh PowerPoint</Application>
  <PresentationFormat>Widescreen</PresentationFormat>
  <Paragraphs>198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Amazon Ember</vt:lpstr>
      <vt:lpstr>Amazon Ember Light</vt:lpstr>
      <vt:lpstr>Amazon Ember Medium</vt:lpstr>
      <vt:lpstr>Amazon Ember Mono</vt:lpstr>
      <vt:lpstr>Amazon Ember Thin</vt:lpstr>
      <vt:lpstr>Arial</vt:lpstr>
      <vt:lpstr>Calibri</vt:lpstr>
      <vt:lpstr>Calibri Light</vt:lpstr>
      <vt:lpstr>Cambria Math</vt:lpstr>
      <vt:lpstr>Courier New</vt:lpstr>
      <vt:lpstr>Lucida Console</vt:lpstr>
      <vt:lpstr>Wingdings</vt:lpstr>
      <vt:lpstr>ag_gtc_2021</vt:lpstr>
      <vt:lpstr>AutoGluon 1.2</vt:lpstr>
      <vt:lpstr>Agenda</vt:lpstr>
      <vt:lpstr>Machine Learning can be tricky…</vt:lpstr>
      <vt:lpstr>7 Steps to an AutoML Revolution</vt:lpstr>
      <vt:lpstr>AutoGluon makes ML easy</vt:lpstr>
      <vt:lpstr>What is AutoGluon?</vt:lpstr>
      <vt:lpstr>AutoGluon Overview</vt:lpstr>
      <vt:lpstr>Origins of AutoGluon</vt:lpstr>
      <vt:lpstr>Monsters Dominate ML Competitions</vt:lpstr>
      <vt:lpstr>AutoGluon Tames the Monsters</vt:lpstr>
      <vt:lpstr>Accurate ML in 3 lines of code</vt:lpstr>
      <vt:lpstr>AutoGluon and AutoML</vt:lpstr>
      <vt:lpstr>AutoGluon Model Variety</vt:lpstr>
      <vt:lpstr>Model Bagging</vt:lpstr>
      <vt:lpstr>Multi-Layer Stack Ensembling</vt:lpstr>
      <vt:lpstr>Dynamic Stacking: Avoiding stacking’s failure cases</vt:lpstr>
      <vt:lpstr>TabRepo: Precomputed results for Tabular ML</vt:lpstr>
      <vt:lpstr>TabRepo: Offline Ensemble Simulation</vt:lpstr>
      <vt:lpstr>AutoML Benchmark 2024 Accuracy, Inference, Train Time Pareto Frontiers</vt:lpstr>
      <vt:lpstr>AutoGluon 1.0 on Kaggle: Playground Season 4 Episode 1</vt:lpstr>
      <vt:lpstr>AutoGluon 1.0 on Kaggle: Playground Season 4 Episode 2</vt:lpstr>
      <vt:lpstr>Results in live ML competitions</vt:lpstr>
      <vt:lpstr>AutoGluon 1.2 Major Features (Tabular)</vt:lpstr>
      <vt:lpstr>AutoGluon 1.2: Introducing Tabular Foundation Models</vt:lpstr>
      <vt:lpstr>ChatBot Arena Has Very Nice Comparisons for LLMs!</vt:lpstr>
      <vt:lpstr>AutoMLBenchmark 2024</vt:lpstr>
      <vt:lpstr>AutoMLBenchmark 2024 Pairwise Winrate</vt:lpstr>
      <vt:lpstr>TabRepo 97 Classification Tasks, &lt;=10000 training samples</vt:lpstr>
      <vt:lpstr>Upcoming in 2025</vt:lpstr>
      <vt:lpstr>PowerPoint Presentation</vt:lpstr>
      <vt:lpstr>PowerPoint Presentation</vt:lpstr>
      <vt:lpstr>PowerPoint Presentation</vt:lpstr>
      <vt:lpstr>Thanks!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AutoGluon</dc:title>
  <dc:creator>Nick Erickson</dc:creator>
  <cp:lastModifiedBy>Ansari, Abdul Fatir</cp:lastModifiedBy>
  <cp:revision>338</cp:revision>
  <dcterms:created xsi:type="dcterms:W3CDTF">2020-06-15T23:06:11Z</dcterms:created>
  <dcterms:modified xsi:type="dcterms:W3CDTF">2024-12-10T19:37:09Z</dcterms:modified>
</cp:coreProperties>
</file>